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4"/>
  </p:notesMasterIdLst>
  <p:handoutMasterIdLst>
    <p:handoutMasterId r:id="rId25"/>
  </p:handoutMasterIdLst>
  <p:sldIdLst>
    <p:sldId id="1472" r:id="rId2"/>
    <p:sldId id="1527" r:id="rId3"/>
    <p:sldId id="1529" r:id="rId4"/>
    <p:sldId id="1526" r:id="rId5"/>
    <p:sldId id="1452" r:id="rId6"/>
    <p:sldId id="1453" r:id="rId7"/>
    <p:sldId id="1398" r:id="rId8"/>
    <p:sldId id="1454" r:id="rId9"/>
    <p:sldId id="1530" r:id="rId10"/>
    <p:sldId id="1456" r:id="rId11"/>
    <p:sldId id="1457" r:id="rId12"/>
    <p:sldId id="1458" r:id="rId13"/>
    <p:sldId id="1475" r:id="rId14"/>
    <p:sldId id="1460" r:id="rId15"/>
    <p:sldId id="1476" r:id="rId16"/>
    <p:sldId id="1462" r:id="rId17"/>
    <p:sldId id="1531" r:id="rId18"/>
    <p:sldId id="1463" r:id="rId19"/>
    <p:sldId id="1532" r:id="rId20"/>
    <p:sldId id="1473" r:id="rId21"/>
    <p:sldId id="1474" r:id="rId22"/>
    <p:sldId id="14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6" autoAdjust="0"/>
    <p:restoredTop sz="74916" autoAdjust="0"/>
  </p:normalViewPr>
  <p:slideViewPr>
    <p:cSldViewPr snapToGrid="0">
      <p:cViewPr varScale="1">
        <p:scale>
          <a:sx n="87" d="100"/>
          <a:sy n="87" d="100"/>
        </p:scale>
        <p:origin x="270" y="120"/>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3/1/2024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rgbClr val="FFFF00"/>
                </a:solidFill>
                <a:latin typeface="Arial" panose="020B0604020202020204" pitchFamily="34" charset="0"/>
                <a:cs typeface="Arial" panose="020B0604020202020204" pitchFamily="34" charset="0"/>
              </a:rPr>
              <a:t>Prior to Chapter 7 coming off of Chapter 6</a:t>
            </a:r>
          </a:p>
          <a:p>
            <a:pPr marL="182880" indent="-182880">
              <a:buFont typeface="Arial" panose="020B0604020202020204" pitchFamily="34" charset="0"/>
              <a:buChar char="•"/>
            </a:pPr>
            <a:endParaRPr lang="en-US" sz="1200" b="1" dirty="0">
              <a:solidFill>
                <a:srgbClr val="FFFF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dirty="0">
                <a:solidFill>
                  <a:srgbClr val="FFFF00"/>
                </a:solidFill>
                <a:latin typeface="Arial" panose="020B0604020202020204" pitchFamily="34" charset="0"/>
                <a:cs typeface="Arial" panose="020B0604020202020204" pitchFamily="34" charset="0"/>
              </a:rPr>
              <a:t>If I take a symbol beyond its Revelation and Historical context, then I am teaching</a:t>
            </a:r>
          </a:p>
          <a:p>
            <a:pPr marL="182880" indent="-18288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Opinion as truth</a:t>
            </a:r>
          </a:p>
          <a:p>
            <a:pPr marL="182880" indent="-18288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Lie as truth</a:t>
            </a:r>
          </a:p>
          <a:p>
            <a:pPr marL="182880" indent="-182880">
              <a:buFont typeface="Arial" panose="020B0604020202020204" pitchFamily="34" charset="0"/>
              <a:buChar char="•"/>
            </a:pPr>
            <a:r>
              <a:rPr lang="en-US" sz="1200" b="1" dirty="0">
                <a:solidFill>
                  <a:srgbClr val="FFFF00"/>
                </a:solidFill>
                <a:latin typeface="Arial" panose="020B0604020202020204" pitchFamily="34" charset="0"/>
                <a:cs typeface="Arial" panose="020B0604020202020204" pitchFamily="34" charset="0"/>
              </a:rPr>
              <a:t>Both</a:t>
            </a:r>
          </a:p>
          <a:p>
            <a:pPr marL="182880" indent="-182880">
              <a:buFont typeface="Arial" panose="020B0604020202020204" pitchFamily="34" charset="0"/>
              <a:buChar char="•"/>
            </a:pPr>
            <a:endParaRPr lang="en-US" sz="1200" b="1" dirty="0">
              <a:solidFill>
                <a:srgbClr val="FFFF0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1" dirty="0">
                <a:solidFill>
                  <a:srgbClr val="FFFF00"/>
                </a:solidFill>
                <a:latin typeface="Arial" panose="020B0604020202020204" pitchFamily="34" charset="0"/>
                <a:cs typeface="Arial" panose="020B0604020202020204" pitchFamily="34" charset="0"/>
              </a:rPr>
              <a:t>5 – Souls of slain beneath altar of God</a:t>
            </a:r>
          </a:p>
          <a:p>
            <a:pPr marL="0" indent="0">
              <a:buFont typeface="Arial" panose="020B0604020202020204" pitchFamily="34" charset="0"/>
              <a:buNone/>
            </a:pPr>
            <a:r>
              <a:rPr lang="en-US" sz="1200" b="1" dirty="0">
                <a:solidFill>
                  <a:srgbClr val="FFFF00"/>
                </a:solidFill>
                <a:latin typeface="Arial" panose="020B0604020202020204" pitchFamily="34" charset="0"/>
                <a:cs typeface="Arial" panose="020B0604020202020204" pitchFamily="34" charset="0"/>
              </a:rPr>
              <a:t>6 – Evil receives wrath of God</a:t>
            </a:r>
          </a:p>
        </p:txBody>
      </p:sp>
      <p:sp>
        <p:nvSpPr>
          <p:cNvPr id="4" name="Slide Number Placeholder 3"/>
          <p:cNvSpPr>
            <a:spLocks noGrp="1"/>
          </p:cNvSpPr>
          <p:nvPr>
            <p:ph type="sldNum" sz="quarter" idx="5"/>
          </p:nvPr>
        </p:nvSpPr>
        <p:spPr/>
        <p:txBody>
          <a:bodyPr/>
          <a:lstStyle/>
          <a:p>
            <a:fld id="{22CD0238-40BC-4CCE-B51E-62AE5A568757}" type="slidenum">
              <a:rPr lang="en-US" smtClean="0"/>
              <a:t>1</a:t>
            </a:fld>
            <a:endParaRPr lang="en-US"/>
          </a:p>
        </p:txBody>
      </p:sp>
    </p:spTree>
    <p:extLst>
      <p:ext uri="{BB962C8B-B14F-4D97-AF65-F5344CB8AC3E}">
        <p14:creationId xmlns:p14="http://schemas.microsoft.com/office/powerpoint/2010/main" val="122391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b="1" dirty="0"/>
              <a:t>3 Questions:</a:t>
            </a:r>
          </a:p>
          <a:p>
            <a:pPr marL="548640" lvl="1" indent="-182880">
              <a:buFont typeface="Wingdings" panose="05000000000000000000" pitchFamily="2" charset="2"/>
              <a:buChar char="Ø"/>
            </a:pPr>
            <a:r>
              <a:rPr lang="en-US" b="1" dirty="0"/>
              <a:t>Which tribes are missing?</a:t>
            </a:r>
          </a:p>
          <a:p>
            <a:pPr marL="548640" lvl="1" indent="-182880">
              <a:buFont typeface="Wingdings" panose="05000000000000000000" pitchFamily="2" charset="2"/>
              <a:buChar char="Ø"/>
            </a:pPr>
            <a:r>
              <a:rPr lang="en-US" b="1" dirty="0"/>
              <a:t>Why are they missing?</a:t>
            </a:r>
          </a:p>
          <a:p>
            <a:pPr marL="548640" lvl="1" indent="-182880">
              <a:buFont typeface="Wingdings" panose="05000000000000000000" pitchFamily="2" charset="2"/>
              <a:buChar char="Ø"/>
            </a:pPr>
            <a:r>
              <a:rPr lang="en-US" b="1" dirty="0"/>
              <a:t>What does that have to do with me?</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13</a:t>
            </a:fld>
            <a:endParaRPr lang="en-US"/>
          </a:p>
        </p:txBody>
      </p:sp>
    </p:spTree>
    <p:extLst>
      <p:ext uri="{BB962C8B-B14F-4D97-AF65-F5344CB8AC3E}">
        <p14:creationId xmlns:p14="http://schemas.microsoft.com/office/powerpoint/2010/main" val="313097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1.  What land-owning tribes are missing?</a:t>
            </a:r>
          </a:p>
          <a:p>
            <a:endParaRPr lang="en-US" b="1" dirty="0">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b="1" dirty="0">
                <a:latin typeface="Arial" panose="020B0604020202020204" pitchFamily="34" charset="0"/>
                <a:cs typeface="Arial" panose="020B0604020202020204" pitchFamily="34" charset="0"/>
              </a:rPr>
              <a:t>Dan and Ephraim</a:t>
            </a:r>
          </a:p>
          <a:p>
            <a:pPr marL="182880" indent="-18288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82880" indent="-182880">
              <a:buFont typeface="Arial" panose="020B0604020202020204" pitchFamily="34" charset="0"/>
              <a:buChar char="•"/>
            </a:pPr>
            <a:r>
              <a:rPr lang="en-US" b="1" dirty="0">
                <a:latin typeface="Arial" panose="020B0604020202020204" pitchFamily="34" charset="0"/>
                <a:cs typeface="Arial" panose="020B0604020202020204" pitchFamily="34" charset="0"/>
              </a:rPr>
              <a:t>Some claim that “Joseph” represents his 2 sons</a:t>
            </a:r>
          </a:p>
          <a:p>
            <a:pPr marL="457200" lvl="1" indent="-182880">
              <a:buFont typeface="Wingdings" panose="05000000000000000000" pitchFamily="2" charset="2"/>
              <a:buChar char="Ø"/>
            </a:pPr>
            <a:r>
              <a:rPr lang="en-US" b="1" dirty="0">
                <a:latin typeface="Arial" panose="020B0604020202020204" pitchFamily="34" charset="0"/>
                <a:cs typeface="Arial" panose="020B0604020202020204" pitchFamily="34" charset="0"/>
              </a:rPr>
              <a:t>Can’t be true – </a:t>
            </a:r>
            <a:r>
              <a:rPr lang="en-US" b="1" dirty="0" err="1">
                <a:latin typeface="Arial" panose="020B0604020202020204" pitchFamily="34" charset="0"/>
                <a:cs typeface="Arial" panose="020B0604020202020204" pitchFamily="34" charset="0"/>
              </a:rPr>
              <a:t>Manasses</a:t>
            </a:r>
            <a:r>
              <a:rPr lang="en-US" b="1" dirty="0">
                <a:latin typeface="Arial" panose="020B0604020202020204" pitchFamily="34" charset="0"/>
                <a:cs typeface="Arial" panose="020B0604020202020204" pitchFamily="34" charset="0"/>
              </a:rPr>
              <a:t> is 3</a:t>
            </a:r>
            <a:r>
              <a:rPr lang="en-US" b="1" baseline="30000" dirty="0">
                <a:latin typeface="Arial" panose="020B0604020202020204" pitchFamily="34" charset="0"/>
                <a:cs typeface="Arial" panose="020B0604020202020204" pitchFamily="34" charset="0"/>
              </a:rPr>
              <a:t>rd</a:t>
            </a:r>
            <a:r>
              <a:rPr lang="en-US" b="1" dirty="0">
                <a:latin typeface="Arial" panose="020B0604020202020204" pitchFamily="34" charset="0"/>
                <a:cs typeface="Arial" panose="020B0604020202020204" pitchFamily="34" charset="0"/>
              </a:rPr>
              <a:t> name listed in verse 6</a:t>
            </a:r>
          </a:p>
          <a:p>
            <a:pPr marL="457200" lvl="1" indent="-182880">
              <a:buFont typeface="Wingdings" panose="05000000000000000000" pitchFamily="2" charset="2"/>
              <a:buChar char="Ø"/>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14</a:t>
            </a:fld>
            <a:endParaRPr lang="en-US"/>
          </a:p>
        </p:txBody>
      </p:sp>
    </p:spTree>
    <p:extLst>
      <p:ext uri="{BB962C8B-B14F-4D97-AF65-F5344CB8AC3E}">
        <p14:creationId xmlns:p14="http://schemas.microsoft.com/office/powerpoint/2010/main" val="2001245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pPr>
            <a:r>
              <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2. </a:t>
            </a:r>
            <a:r>
              <a:rPr lang="en-US" sz="1400" b="1" dirty="0">
                <a:solidFill>
                  <a:schemeClr val="tx1"/>
                </a:solidFill>
                <a:effectLst/>
                <a:latin typeface="Arial" panose="020B0604020202020204" pitchFamily="34" charset="0"/>
                <a:cs typeface="Arial" panose="020B0604020202020204" pitchFamily="34" charset="0"/>
              </a:rPr>
              <a:t>Why are they missing?</a:t>
            </a:r>
          </a:p>
          <a:p>
            <a:pPr marL="342900" marR="0" lvl="0" indent="-342900">
              <a:spcBef>
                <a:spcPts val="0"/>
              </a:spcBef>
              <a:spcAft>
                <a:spcPts val="0"/>
              </a:spcAft>
              <a:buFont typeface="Arial" panose="020B0604020202020204" pitchFamily="34" charset="0"/>
              <a:buChar char="•"/>
              <a:tabLst>
                <a:tab pos="457200" algn="l"/>
              </a:tabLst>
            </a:pPr>
            <a:r>
              <a:rPr lang="en-US" sz="1400" b="1" dirty="0">
                <a:solidFill>
                  <a:schemeClr val="tx1"/>
                </a:solidFill>
                <a:effectLst/>
                <a:latin typeface="Arial" panose="020B0604020202020204" pitchFamily="34" charset="0"/>
                <a:cs typeface="Arial" panose="020B0604020202020204" pitchFamily="34" charset="0"/>
              </a:rPr>
              <a:t>No one knows for sure</a:t>
            </a:r>
          </a:p>
          <a:p>
            <a:pPr marL="342900" marR="0" lvl="0" indent="-342900">
              <a:spcBef>
                <a:spcPts val="0"/>
              </a:spcBef>
              <a:spcAft>
                <a:spcPts val="0"/>
              </a:spcAft>
              <a:buFont typeface="Arial" panose="020B0604020202020204" pitchFamily="34" charset="0"/>
              <a:buChar char="•"/>
              <a:tabLst>
                <a:tab pos="457200" algn="l"/>
              </a:tabLst>
            </a:pPr>
            <a:r>
              <a:rPr lang="en-US" sz="1400" b="1" dirty="0">
                <a:solidFill>
                  <a:schemeClr val="tx1"/>
                </a:solidFill>
                <a:effectLst/>
                <a:latin typeface="Arial" panose="020B0604020202020204" pitchFamily="34" charset="0"/>
                <a:cs typeface="Arial" panose="020B0604020202020204" pitchFamily="34" charset="0"/>
              </a:rPr>
              <a:t>Ephraim</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Jeremiah 7:15:  </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Hosea 4:17:  Ephraim started worshipping idols</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Hosea 5:9, 11;  Ephraim will be laid waste for following after idols</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Hosea 7:1-16</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Hosea 13:1-3 !</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Most of Hosea:  Ephraim condemned</a:t>
            </a:r>
          </a:p>
          <a:p>
            <a:pPr marL="342900" marR="0" lvl="0" indent="-342900">
              <a:spcBef>
                <a:spcPts val="0"/>
              </a:spcBef>
              <a:spcAft>
                <a:spcPts val="0"/>
              </a:spcAft>
              <a:buFont typeface="Arial" panose="020B0604020202020204" pitchFamily="34" charset="0"/>
              <a:buChar char="•"/>
              <a:tabLst>
                <a:tab pos="457200" algn="l"/>
              </a:tabLst>
            </a:pPr>
            <a:r>
              <a:rPr lang="en-US" sz="1400" b="1" dirty="0">
                <a:solidFill>
                  <a:schemeClr val="tx1"/>
                </a:solidFill>
                <a:effectLst/>
                <a:latin typeface="Arial" panose="020B0604020202020204" pitchFamily="34" charset="0"/>
                <a:cs typeface="Arial" panose="020B0604020202020204" pitchFamily="34" charset="0"/>
              </a:rPr>
              <a:t>Dan</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altar and golden calf in Dan for idol worship.  </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2 Kings 10:29:  Golden calves in Dan</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Judges 18:30:  Dan started worshipping idols</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Jeremiah 4:15</a:t>
            </a:r>
          </a:p>
          <a:p>
            <a:pPr marL="1143000" marR="0" lvl="2" indent="-228600">
              <a:spcBef>
                <a:spcPts val="0"/>
              </a:spcBef>
              <a:spcAft>
                <a:spcPts val="0"/>
              </a:spcAft>
              <a:buFont typeface="Wingdings" panose="05000000000000000000" pitchFamily="2" charset="2"/>
              <a:buChar char=""/>
              <a:tabLst>
                <a:tab pos="1371600" algn="l"/>
              </a:tabLst>
            </a:pPr>
            <a:r>
              <a:rPr lang="en-US" sz="1400" b="1" dirty="0">
                <a:solidFill>
                  <a:schemeClr val="tx1"/>
                </a:solidFill>
                <a:effectLst/>
                <a:latin typeface="Arial" panose="020B0604020202020204" pitchFamily="34" charset="0"/>
                <a:cs typeface="Arial" panose="020B0604020202020204" pitchFamily="34" charset="0"/>
              </a:rPr>
              <a:t>Dan’s name synonymous with idol worship – proper noun became an adjective</a:t>
            </a:r>
          </a:p>
          <a:p>
            <a:pPr marL="1143000" marR="0" lvl="2" indent="-228600">
              <a:spcBef>
                <a:spcPts val="0"/>
              </a:spcBef>
              <a:spcAft>
                <a:spcPts val="0"/>
              </a:spcAft>
              <a:buFont typeface="Wingdings" panose="05000000000000000000" pitchFamily="2" charset="2"/>
              <a:buChar char=""/>
              <a:tabLst>
                <a:tab pos="1371600" algn="l"/>
              </a:tabLst>
            </a:pPr>
            <a:r>
              <a:rPr lang="en-US" sz="1400" b="1" dirty="0">
                <a:solidFill>
                  <a:schemeClr val="tx1"/>
                </a:solidFill>
                <a:effectLst/>
                <a:latin typeface="Arial" panose="020B0604020202020204" pitchFamily="34" charset="0"/>
                <a:cs typeface="Arial" panose="020B0604020202020204" pitchFamily="34" charset="0"/>
              </a:rPr>
              <a:t>Accept Micah's idols, and later golden calve of Jeroboam, the Ephraimite</a:t>
            </a:r>
          </a:p>
          <a:p>
            <a:pPr marL="1143000" marR="0" lvl="2" indent="-228600">
              <a:spcBef>
                <a:spcPts val="0"/>
              </a:spcBef>
              <a:spcAft>
                <a:spcPts val="0"/>
              </a:spcAft>
              <a:buFont typeface="Wingdings" panose="05000000000000000000" pitchFamily="2" charset="2"/>
              <a:buChar char=""/>
              <a:tabLst>
                <a:tab pos="1371600" algn="l"/>
              </a:tabLst>
            </a:pPr>
            <a:r>
              <a:rPr lang="en-US" sz="1400" b="1" dirty="0">
                <a:solidFill>
                  <a:schemeClr val="tx1"/>
                </a:solidFill>
                <a:effectLst/>
                <a:latin typeface="Arial" panose="020B0604020202020204" pitchFamily="34" charset="0"/>
                <a:cs typeface="Arial" panose="020B0604020202020204" pitchFamily="34" charset="0"/>
              </a:rPr>
              <a:t>The Danites continued this idolatry until the Assyrian Empire took them captive in 722 B.C.</a:t>
            </a:r>
          </a:p>
          <a:p>
            <a:pPr marL="742950" marR="0" lvl="1" indent="-285750">
              <a:spcBef>
                <a:spcPts val="0"/>
              </a:spcBef>
              <a:spcAft>
                <a:spcPts val="0"/>
              </a:spcAft>
              <a:buFont typeface="Wingdings" panose="05000000000000000000" pitchFamily="2" charset="2"/>
              <a:buChar char=""/>
              <a:tabLst>
                <a:tab pos="914400" algn="l"/>
              </a:tabLst>
            </a:pPr>
            <a:r>
              <a:rPr lang="en-US" sz="1400" b="1" dirty="0">
                <a:solidFill>
                  <a:schemeClr val="tx1"/>
                </a:solidFill>
                <a:effectLst/>
                <a:latin typeface="Arial" panose="020B0604020202020204" pitchFamily="34" charset="0"/>
                <a:cs typeface="Arial" panose="020B0604020202020204" pitchFamily="34" charset="0"/>
              </a:rPr>
              <a:t>Amos 8:11-14</a:t>
            </a:r>
          </a:p>
          <a:p>
            <a:pPr marL="1143000" marR="0" lvl="2" indent="-228600">
              <a:spcBef>
                <a:spcPts val="0"/>
              </a:spcBef>
              <a:spcAft>
                <a:spcPts val="0"/>
              </a:spcAft>
              <a:buFont typeface="Wingdings" panose="05000000000000000000" pitchFamily="2" charset="2"/>
              <a:buChar char=""/>
              <a:tabLst>
                <a:tab pos="1371600" algn="l"/>
              </a:tabLst>
            </a:pPr>
            <a:r>
              <a:rPr lang="en-US" sz="1400" b="1" dirty="0">
                <a:solidFill>
                  <a:schemeClr val="tx1"/>
                </a:solidFill>
                <a:effectLst/>
                <a:latin typeface="Arial" panose="020B0604020202020204" pitchFamily="34" charset="0"/>
                <a:cs typeface="Arial" panose="020B0604020202020204" pitchFamily="34" charset="0"/>
              </a:rPr>
              <a:t>Last mention of Dan references their idolatry</a:t>
            </a:r>
          </a:p>
        </p:txBody>
      </p:sp>
      <p:sp>
        <p:nvSpPr>
          <p:cNvPr id="4" name="Slide Number Placeholder 3"/>
          <p:cNvSpPr>
            <a:spLocks noGrp="1"/>
          </p:cNvSpPr>
          <p:nvPr>
            <p:ph type="sldNum" sz="quarter" idx="5"/>
          </p:nvPr>
        </p:nvSpPr>
        <p:spPr/>
        <p:txBody>
          <a:bodyPr/>
          <a:lstStyle/>
          <a:p>
            <a:fld id="{22CD0238-40BC-4CCE-B51E-62AE5A568757}" type="slidenum">
              <a:rPr lang="en-US" smtClean="0"/>
              <a:t>15</a:t>
            </a:fld>
            <a:endParaRPr lang="en-US"/>
          </a:p>
        </p:txBody>
      </p:sp>
    </p:spTree>
    <p:extLst>
      <p:ext uri="{BB962C8B-B14F-4D97-AF65-F5344CB8AC3E}">
        <p14:creationId xmlns:p14="http://schemas.microsoft.com/office/powerpoint/2010/main" val="3962260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16</a:t>
            </a:fld>
            <a:endParaRPr lang="en-US"/>
          </a:p>
        </p:txBody>
      </p:sp>
    </p:spTree>
    <p:extLst>
      <p:ext uri="{BB962C8B-B14F-4D97-AF65-F5344CB8AC3E}">
        <p14:creationId xmlns:p14="http://schemas.microsoft.com/office/powerpoint/2010/main" val="3892867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560E3-0BDC-9429-BC5A-0C3632542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A848F3-4233-3E63-383D-2FDB10311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2FE03-0543-BDE4-9231-DF28EE756CBA}"/>
              </a:ext>
            </a:extLst>
          </p:cNvPr>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a:extLst>
              <a:ext uri="{FF2B5EF4-FFF2-40B4-BE49-F238E27FC236}">
                <a16:creationId xmlns:a16="http://schemas.microsoft.com/office/drawing/2014/main" id="{5FAF57D6-E635-4024-7597-863A170FF151}"/>
              </a:ext>
            </a:extLst>
          </p:cNvPr>
          <p:cNvSpPr>
            <a:spLocks noGrp="1"/>
          </p:cNvSpPr>
          <p:nvPr>
            <p:ph type="sldNum" sz="quarter" idx="5"/>
          </p:nvPr>
        </p:nvSpPr>
        <p:spPr/>
        <p:txBody>
          <a:bodyPr/>
          <a:lstStyle/>
          <a:p>
            <a:fld id="{22CD0238-40BC-4CCE-B51E-62AE5A568757}" type="slidenum">
              <a:rPr lang="en-US" smtClean="0"/>
              <a:t>17</a:t>
            </a:fld>
            <a:endParaRPr lang="en-US"/>
          </a:p>
        </p:txBody>
      </p:sp>
    </p:spTree>
    <p:extLst>
      <p:ext uri="{BB962C8B-B14F-4D97-AF65-F5344CB8AC3E}">
        <p14:creationId xmlns:p14="http://schemas.microsoft.com/office/powerpoint/2010/main" val="161998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18</a:t>
            </a:fld>
            <a:endParaRPr lang="en-US"/>
          </a:p>
        </p:txBody>
      </p:sp>
    </p:spTree>
    <p:extLst>
      <p:ext uri="{BB962C8B-B14F-4D97-AF65-F5344CB8AC3E}">
        <p14:creationId xmlns:p14="http://schemas.microsoft.com/office/powerpoint/2010/main" val="426991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2E970-C0E7-ACD3-9E02-87FC6226E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B03E8-1B7F-E79B-27B3-33B33DEBE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501E7-7D6A-54A1-451E-3B88B2408072}"/>
              </a:ext>
            </a:extLst>
          </p:cNvPr>
          <p:cNvSpPr>
            <a:spLocks noGrp="1"/>
          </p:cNvSpPr>
          <p:nvPr>
            <p:ph type="body" idx="1"/>
          </p:nvPr>
        </p:nvSpPr>
        <p:spPr/>
        <p:txBody>
          <a:bodyPr/>
          <a:lstStyle/>
          <a:p>
            <a:pPr marL="342900" marR="0" lvl="0" indent="-342900">
              <a:spcBef>
                <a:spcPts val="0"/>
              </a:spcBef>
              <a:spcAft>
                <a:spcPts val="0"/>
              </a:spcAft>
              <a:buFont typeface="Arial" panose="020B0604020202020204" pitchFamily="34" charset="0"/>
              <a:buChar char="•"/>
              <a:tabLst>
                <a:tab pos="457200" algn="l"/>
              </a:tabLst>
            </a:pPr>
            <a:endParaRPr lang="en-US" b="1" dirty="0"/>
          </a:p>
        </p:txBody>
      </p:sp>
      <p:sp>
        <p:nvSpPr>
          <p:cNvPr id="4" name="Slide Number Placeholder 3">
            <a:extLst>
              <a:ext uri="{FF2B5EF4-FFF2-40B4-BE49-F238E27FC236}">
                <a16:creationId xmlns:a16="http://schemas.microsoft.com/office/drawing/2014/main" id="{7835C2B7-60C7-24DF-F25B-458A0E6004CD}"/>
              </a:ext>
            </a:extLst>
          </p:cNvPr>
          <p:cNvSpPr>
            <a:spLocks noGrp="1"/>
          </p:cNvSpPr>
          <p:nvPr>
            <p:ph type="sldNum" sz="quarter" idx="5"/>
          </p:nvPr>
        </p:nvSpPr>
        <p:spPr/>
        <p:txBody>
          <a:bodyPr/>
          <a:lstStyle/>
          <a:p>
            <a:fld id="{22CD0238-40BC-4CCE-B51E-62AE5A568757}" type="slidenum">
              <a:rPr lang="en-US" smtClean="0"/>
              <a:t>19</a:t>
            </a:fld>
            <a:endParaRPr lang="en-US"/>
          </a:p>
        </p:txBody>
      </p:sp>
    </p:spTree>
    <p:extLst>
      <p:ext uri="{BB962C8B-B14F-4D97-AF65-F5344CB8AC3E}">
        <p14:creationId xmlns:p14="http://schemas.microsoft.com/office/powerpoint/2010/main" val="306422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Altar at Tel Dan (nation of Dan) built by King Jeroboam</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20</a:t>
            </a:fld>
            <a:endParaRPr lang="en-US"/>
          </a:p>
        </p:txBody>
      </p:sp>
    </p:spTree>
    <p:extLst>
      <p:ext uri="{BB962C8B-B14F-4D97-AF65-F5344CB8AC3E}">
        <p14:creationId xmlns:p14="http://schemas.microsoft.com/office/powerpoint/2010/main" val="110009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Altar at Tel Dan (nation of Dan) built by King Jeroboam</a:t>
            </a:r>
          </a:p>
          <a:p>
            <a:pPr marL="0" indent="0">
              <a:buFontTx/>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21</a:t>
            </a:fld>
            <a:endParaRPr lang="en-US"/>
          </a:p>
        </p:txBody>
      </p:sp>
    </p:spTree>
    <p:extLst>
      <p:ext uri="{BB962C8B-B14F-4D97-AF65-F5344CB8AC3E}">
        <p14:creationId xmlns:p14="http://schemas.microsoft.com/office/powerpoint/2010/main" val="859634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2000" b="1" dirty="0">
                <a:solidFill>
                  <a:schemeClr val="tx1"/>
                </a:solidFill>
                <a:effectLst/>
                <a:latin typeface="Arial" panose="020B0604020202020204" pitchFamily="34" charset="0"/>
                <a:cs typeface="Arial" panose="020B0604020202020204" pitchFamily="34" charset="0"/>
              </a:rPr>
              <a:t>What does that have to do with me?</a:t>
            </a:r>
          </a:p>
          <a:p>
            <a:pPr marL="342900" marR="0" lvl="0" indent="-342900">
              <a:spcBef>
                <a:spcPts val="0"/>
              </a:spcBef>
              <a:spcAft>
                <a:spcPts val="0"/>
              </a:spcAft>
              <a:buFont typeface="Arial" panose="020B0604020202020204" pitchFamily="34" charset="0"/>
              <a:buChar char="•"/>
              <a:tabLst>
                <a:tab pos="457200" algn="l"/>
              </a:tabLst>
            </a:pPr>
            <a:r>
              <a:rPr lang="en-US" sz="2000" b="1" dirty="0">
                <a:solidFill>
                  <a:schemeClr val="tx1"/>
                </a:solidFill>
                <a:effectLst/>
                <a:latin typeface="Arial" panose="020B0604020202020204" pitchFamily="34" charset="0"/>
                <a:cs typeface="Arial" panose="020B0604020202020204" pitchFamily="34" charset="0"/>
              </a:rPr>
              <a:t>12 tribes most important entities in Old Testament – through the tribes that the Messiah would come</a:t>
            </a:r>
          </a:p>
          <a:p>
            <a:pPr marL="342900" marR="0" lvl="0" indent="-342900">
              <a:spcBef>
                <a:spcPts val="0"/>
              </a:spcBef>
              <a:spcAft>
                <a:spcPts val="0"/>
              </a:spcAft>
              <a:buFont typeface="Arial" panose="020B0604020202020204" pitchFamily="34" charset="0"/>
              <a:buChar char="•"/>
              <a:tabLst>
                <a:tab pos="457200" algn="l"/>
              </a:tabLst>
            </a:pPr>
            <a:r>
              <a:rPr lang="en-US" sz="2000" b="1" dirty="0">
                <a:solidFill>
                  <a:schemeClr val="tx1"/>
                </a:solidFill>
                <a:effectLst/>
                <a:latin typeface="Arial" panose="020B0604020202020204" pitchFamily="34" charset="0"/>
                <a:cs typeface="Arial" panose="020B0604020202020204" pitchFamily="34" charset="0"/>
              </a:rPr>
              <a:t>12 apostles most important entities in New Testament – through the apostles, we will learn about the Messiah and his will for us</a:t>
            </a:r>
          </a:p>
          <a:p>
            <a:pPr marL="342900" marR="0" lvl="0" indent="-342900">
              <a:spcBef>
                <a:spcPts val="0"/>
              </a:spcBef>
              <a:spcAft>
                <a:spcPts val="0"/>
              </a:spcAft>
              <a:buFont typeface="Arial" panose="020B0604020202020204" pitchFamily="34" charset="0"/>
              <a:buChar char="•"/>
              <a:tabLst>
                <a:tab pos="457200" algn="l"/>
              </a:tabLst>
            </a:pPr>
            <a:r>
              <a:rPr lang="en-US" sz="2000" b="1" dirty="0">
                <a:solidFill>
                  <a:schemeClr val="tx1"/>
                </a:solidFill>
                <a:effectLst/>
                <a:latin typeface="Arial" panose="020B0604020202020204" pitchFamily="34" charset="0"/>
                <a:cs typeface="Arial" panose="020B0604020202020204" pitchFamily="34" charset="0"/>
              </a:rPr>
              <a:t>24 most important entities in Bible, yet two are omitted from Revelation</a:t>
            </a:r>
          </a:p>
          <a:p>
            <a:pPr marL="342900" marR="0" lvl="0" indent="-342900">
              <a:spcBef>
                <a:spcPts val="0"/>
              </a:spcBef>
              <a:spcAft>
                <a:spcPts val="0"/>
              </a:spcAft>
              <a:buFont typeface="Arial" panose="020B0604020202020204" pitchFamily="34" charset="0"/>
              <a:buChar char="•"/>
              <a:tabLst>
                <a:tab pos="457200" algn="l"/>
              </a:tabLst>
            </a:pPr>
            <a:r>
              <a:rPr lang="en-US" sz="2000" b="1" dirty="0">
                <a:solidFill>
                  <a:schemeClr val="tx1"/>
                </a:solidFill>
                <a:effectLst/>
                <a:latin typeface="Arial" panose="020B0604020202020204" pitchFamily="34" charset="0"/>
                <a:cs typeface="Arial" panose="020B0604020202020204" pitchFamily="34" charset="0"/>
              </a:rPr>
              <a:t>If God holds 12 tribes accountable, why do I think I am going to get away with anything</a:t>
            </a:r>
          </a:p>
          <a:p>
            <a:pPr marL="742950" marR="0" lvl="1" indent="-285750">
              <a:spcBef>
                <a:spcPts val="0"/>
              </a:spcBef>
              <a:spcAft>
                <a:spcPts val="0"/>
              </a:spcAft>
              <a:buFont typeface="Wingdings" panose="05000000000000000000" pitchFamily="2" charset="2"/>
              <a:buChar char=""/>
              <a:tabLst>
                <a:tab pos="914400" algn="l"/>
              </a:tabLst>
            </a:pPr>
            <a:r>
              <a:rPr lang="en-US" sz="2000" b="1" dirty="0">
                <a:solidFill>
                  <a:schemeClr val="tx1"/>
                </a:solidFill>
                <a:effectLst/>
                <a:latin typeface="Arial" panose="020B0604020202020204" pitchFamily="34" charset="0"/>
                <a:cs typeface="Arial" panose="020B0604020202020204" pitchFamily="34" charset="0"/>
              </a:rPr>
              <a:t>“Oh, God will understand” , “God is not so mean that he will send me to Hell if I . . . “</a:t>
            </a:r>
          </a:p>
          <a:p>
            <a:pPr marL="742950" marR="0" lvl="1" indent="-285750">
              <a:spcBef>
                <a:spcPts val="0"/>
              </a:spcBef>
              <a:spcAft>
                <a:spcPts val="0"/>
              </a:spcAft>
              <a:buFont typeface="Wingdings" panose="05000000000000000000" pitchFamily="2" charset="2"/>
              <a:buChar char=""/>
              <a:tabLst>
                <a:tab pos="914400" algn="l"/>
              </a:tabLst>
            </a:pPr>
            <a:r>
              <a:rPr lang="en-US" sz="2000" b="1" dirty="0">
                <a:solidFill>
                  <a:schemeClr val="tx1"/>
                </a:solidFill>
                <a:effectLst/>
                <a:latin typeface="Arial" panose="020B0604020202020204" pitchFamily="34" charset="0"/>
                <a:cs typeface="Arial" panose="020B0604020202020204" pitchFamily="34" charset="0"/>
              </a:rPr>
              <a:t>Ask the Tribes of Dan and Ephraim if that is the way God works</a:t>
            </a:r>
          </a:p>
          <a:p>
            <a:pPr marL="742950" marR="0" lvl="1" indent="-285750">
              <a:spcBef>
                <a:spcPts val="0"/>
              </a:spcBef>
              <a:spcAft>
                <a:spcPts val="0"/>
              </a:spcAft>
              <a:buFont typeface="Wingdings" panose="05000000000000000000" pitchFamily="2" charset="2"/>
              <a:buChar char=""/>
              <a:tabLst>
                <a:tab pos="914400" algn="l"/>
              </a:tabLst>
            </a:pP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9144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914400" algn="l"/>
              </a:tabLst>
              <a:defRPr/>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Once saved always saved?  No</a:t>
            </a:r>
          </a:p>
          <a:p>
            <a:pPr marL="742950" marR="0" lvl="1" indent="-285750">
              <a:spcBef>
                <a:spcPts val="0"/>
              </a:spcBef>
              <a:spcAft>
                <a:spcPts val="0"/>
              </a:spcAft>
              <a:buFont typeface="Wingdings" panose="05000000000000000000" pitchFamily="2" charset="2"/>
              <a:buChar char=""/>
              <a:tabLst>
                <a:tab pos="914400" algn="l"/>
              </a:tabLst>
            </a:pPr>
            <a:endPar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22</a:t>
            </a:fld>
            <a:endParaRPr lang="en-US"/>
          </a:p>
        </p:txBody>
      </p:sp>
    </p:spTree>
    <p:extLst>
      <p:ext uri="{BB962C8B-B14F-4D97-AF65-F5344CB8AC3E}">
        <p14:creationId xmlns:p14="http://schemas.microsoft.com/office/powerpoint/2010/main" val="27040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solidFill>
                  <a:srgbClr val="FFFF00"/>
                </a:solidFill>
                <a:latin typeface="Arial" panose="020B0604020202020204" pitchFamily="34" charset="0"/>
                <a:cs typeface="Arial" panose="020B0604020202020204" pitchFamily="34" charset="0"/>
              </a:rPr>
              <a:t>Prior to Chapter 7 coming off of Chapter 6</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People who do not follow this pattern are trying to be the smartest people in the room.</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290987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C6356-F40F-0ACE-69C9-F7B6A25E3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A34A5-67F4-44D0-641B-69915DA72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44E56-C91C-0E26-2E8A-20845AA07B6D}"/>
              </a:ext>
            </a:extLst>
          </p:cNvPr>
          <p:cNvSpPr>
            <a:spLocks noGrp="1"/>
          </p:cNvSpPr>
          <p:nvPr>
            <p:ph type="body" idx="1"/>
          </p:nvPr>
        </p:nvSpPr>
        <p:spPr/>
        <p:txBody>
          <a:bodyPr/>
          <a:lstStyle/>
          <a:p>
            <a:pPr marL="0" indent="0">
              <a:buFont typeface="Arial" panose="020B0604020202020204" pitchFamily="34" charset="0"/>
              <a:buNone/>
            </a:pPr>
            <a:r>
              <a:rPr lang="en-US" b="1" dirty="0"/>
              <a:t>My “insight” in Revelation depend upon Revelation, History, and Bible.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Going beyond that will get you into all kinds of trouble.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“I don’t know” is a legitimate answer to difficult verses in Revelation.</a:t>
            </a:r>
          </a:p>
          <a:p>
            <a:pPr marL="0" indent="0">
              <a:buFont typeface="Arial" panose="020B0604020202020204" pitchFamily="34" charset="0"/>
              <a:buNone/>
            </a:pPr>
            <a:endParaRPr lang="en-US" b="1" dirty="0"/>
          </a:p>
        </p:txBody>
      </p:sp>
      <p:sp>
        <p:nvSpPr>
          <p:cNvPr id="4" name="Slide Number Placeholder 3">
            <a:extLst>
              <a:ext uri="{FF2B5EF4-FFF2-40B4-BE49-F238E27FC236}">
                <a16:creationId xmlns:a16="http://schemas.microsoft.com/office/drawing/2014/main" id="{6212C6C4-C073-9F8C-CC3D-31CBD2EAA471}"/>
              </a:ext>
            </a:extLst>
          </p:cNvPr>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2889549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4</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Slides are verbose to make them easier to study</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Great Is Thy Faithfulness</a:t>
            </a:r>
          </a:p>
          <a:p>
            <a:endParaRPr lang="en-US" b="1"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“Great Is Thy Faithfulness”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Arial" panose="020B0604020202020204" pitchFamily="34" charset="0"/>
                <a:cs typeface="Arial" panose="020B0604020202020204" pitchFamily="34" charset="0"/>
              </a:rPr>
              <a:t>[3] Pardon for sin and a peace that </a:t>
            </a:r>
            <a:r>
              <a:rPr lang="en-US" b="1" i="0" dirty="0" err="1">
                <a:solidFill>
                  <a:srgbClr val="000000"/>
                </a:solidFill>
                <a:effectLst/>
                <a:latin typeface="Arial" panose="020B0604020202020204" pitchFamily="34" charset="0"/>
                <a:cs typeface="Arial" panose="020B0604020202020204" pitchFamily="34" charset="0"/>
              </a:rPr>
              <a:t>endureth</a:t>
            </a:r>
            <a:r>
              <a:rPr lang="en-US" b="1" i="0" dirty="0">
                <a:solidFill>
                  <a:srgbClr val="000000"/>
                </a:solidFill>
                <a:effectLst/>
                <a:latin typeface="Arial" panose="020B0604020202020204" pitchFamily="34" charset="0"/>
                <a:cs typeface="Arial" panose="020B0604020202020204" pitchFamily="34" charset="0"/>
              </a:rPr>
              <a:t>,</a:t>
            </a:r>
            <a:br>
              <a:rPr lang="en-US" b="1" i="0" dirty="0">
                <a:solidFill>
                  <a:srgbClr val="000000"/>
                </a:solidFill>
                <a:effectLst/>
                <a:latin typeface="Arial" panose="020B0604020202020204" pitchFamily="34" charset="0"/>
                <a:cs typeface="Arial" panose="020B0604020202020204" pitchFamily="34" charset="0"/>
              </a:rPr>
            </a:br>
            <a:r>
              <a:rPr lang="en-US" b="1" i="0" dirty="0">
                <a:solidFill>
                  <a:srgbClr val="000000"/>
                </a:solidFill>
                <a:effectLst/>
                <a:latin typeface="Arial" panose="020B0604020202020204" pitchFamily="34" charset="0"/>
                <a:cs typeface="Arial" panose="020B0604020202020204" pitchFamily="34" charset="0"/>
              </a:rPr>
              <a:t>Thine own dear presence to cheer and to guide,</a:t>
            </a:r>
            <a:br>
              <a:rPr lang="en-US" b="1" i="0" dirty="0">
                <a:solidFill>
                  <a:srgbClr val="000000"/>
                </a:solidFill>
                <a:effectLst/>
                <a:latin typeface="Arial" panose="020B0604020202020204" pitchFamily="34" charset="0"/>
                <a:cs typeface="Arial" panose="020B0604020202020204" pitchFamily="34" charset="0"/>
              </a:rPr>
            </a:br>
            <a:r>
              <a:rPr lang="en-US" b="1" i="0" dirty="0">
                <a:solidFill>
                  <a:srgbClr val="000000"/>
                </a:solidFill>
                <a:effectLst/>
                <a:latin typeface="Arial" panose="020B0604020202020204" pitchFamily="34" charset="0"/>
                <a:cs typeface="Arial" panose="020B0604020202020204" pitchFamily="34" charset="0"/>
              </a:rPr>
              <a:t>Strength for today and bright hope for tomorrow—</a:t>
            </a:r>
            <a:br>
              <a:rPr lang="en-US" b="1" i="0" dirty="0">
                <a:solidFill>
                  <a:srgbClr val="000000"/>
                </a:solidFill>
                <a:effectLst/>
                <a:latin typeface="Arial" panose="020B0604020202020204" pitchFamily="34" charset="0"/>
                <a:cs typeface="Arial" panose="020B0604020202020204" pitchFamily="34" charset="0"/>
              </a:rPr>
            </a:br>
            <a:r>
              <a:rPr lang="en-US" b="1" i="0" dirty="0">
                <a:solidFill>
                  <a:srgbClr val="000000"/>
                </a:solidFill>
                <a:effectLst/>
                <a:latin typeface="Arial" panose="020B0604020202020204" pitchFamily="34" charset="0"/>
                <a:cs typeface="Arial" panose="020B0604020202020204" pitchFamily="34" charset="0"/>
              </a:rPr>
              <a:t>Blessings all mine, with ten </a:t>
            </a:r>
            <a:r>
              <a:rPr lang="en-US" b="1" i="0" u="sng" dirty="0">
                <a:solidFill>
                  <a:srgbClr val="000000"/>
                </a:solidFill>
                <a:effectLst/>
                <a:latin typeface="Arial" panose="020B0604020202020204" pitchFamily="34" charset="0"/>
                <a:cs typeface="Arial" panose="020B0604020202020204" pitchFamily="34" charset="0"/>
              </a:rPr>
              <a:t>thousand</a:t>
            </a:r>
            <a:r>
              <a:rPr lang="en-US" b="1" i="0" dirty="0">
                <a:solidFill>
                  <a:srgbClr val="000000"/>
                </a:solidFill>
                <a:effectLst/>
                <a:latin typeface="Arial" panose="020B0604020202020204" pitchFamily="34" charset="0"/>
                <a:cs typeface="Arial" panose="020B0604020202020204" pitchFamily="34" charset="0"/>
              </a:rPr>
              <a:t> beside!</a:t>
            </a:r>
          </a:p>
          <a:p>
            <a:endParaRPr lang="en-US" b="1" dirty="0">
              <a:latin typeface="Arial" panose="020B0604020202020204" pitchFamily="34" charset="0"/>
              <a:cs typeface="Arial" panose="020B0604020202020204" pitchFamily="34" charset="0"/>
            </a:endParaRPr>
          </a:p>
          <a:p>
            <a:r>
              <a:rPr lang="en-US" b="1" u="sng" dirty="0">
                <a:latin typeface="Arial" panose="020B0604020202020204" pitchFamily="34" charset="0"/>
                <a:cs typeface="Arial" panose="020B0604020202020204" pitchFamily="34" charset="0"/>
              </a:rPr>
              <a:t>“Lily of the Valley”</a:t>
            </a:r>
          </a:p>
          <a:p>
            <a:r>
              <a:rPr lang="en-US" b="1" dirty="0">
                <a:latin typeface="Arial" panose="020B0604020202020204" pitchFamily="34" charset="0"/>
                <a:cs typeface="Arial" panose="020B0604020202020204" pitchFamily="34" charset="0"/>
              </a:rPr>
              <a:t>He’s the Lily of the Valley</a:t>
            </a:r>
          </a:p>
          <a:p>
            <a:r>
              <a:rPr lang="en-US" b="1" dirty="0">
                <a:latin typeface="Arial" panose="020B0604020202020204" pitchFamily="34" charset="0"/>
                <a:cs typeface="Arial" panose="020B0604020202020204" pitchFamily="34" charset="0"/>
              </a:rPr>
              <a:t>The Bright and Morning Star</a:t>
            </a:r>
          </a:p>
          <a:p>
            <a:r>
              <a:rPr lang="en-US" b="1" dirty="0">
                <a:latin typeface="Arial" panose="020B0604020202020204" pitchFamily="34" charset="0"/>
                <a:cs typeface="Arial" panose="020B0604020202020204" pitchFamily="34" charset="0"/>
              </a:rPr>
              <a:t>He’s the fairest of ten </a:t>
            </a:r>
            <a:r>
              <a:rPr lang="en-US" b="1" u="sng" dirty="0">
                <a:latin typeface="Arial" panose="020B0604020202020204" pitchFamily="34" charset="0"/>
                <a:cs typeface="Arial" panose="020B0604020202020204" pitchFamily="34" charset="0"/>
              </a:rPr>
              <a:t>thousand</a:t>
            </a:r>
            <a:r>
              <a:rPr lang="en-US" b="1" dirty="0">
                <a:latin typeface="Arial" panose="020B0604020202020204" pitchFamily="34" charset="0"/>
                <a:cs typeface="Arial" panose="020B0604020202020204" pitchFamily="34" charset="0"/>
              </a:rPr>
              <a:t> to my soul.</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Revelation multiplies numbers with 1000 to mean a combination of “many” plus meaning of the other number that it is multiplied with.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Jesus multiplied 2 numbers together.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5</a:t>
            </a:fld>
            <a:endParaRPr lang="en-US"/>
          </a:p>
        </p:txBody>
      </p:sp>
    </p:spTree>
    <p:extLst>
      <p:ext uri="{BB962C8B-B14F-4D97-AF65-F5344CB8AC3E}">
        <p14:creationId xmlns:p14="http://schemas.microsoft.com/office/powerpoint/2010/main" val="265800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AAA7-F166-5879-7218-85678508C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5C056-141D-7F7C-A7F2-5C619CC2A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652DE-93DC-F787-4B30-6797EF970FE3}"/>
              </a:ext>
            </a:extLst>
          </p:cNvPr>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12 very familiar number associated with God’s people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1000 used to mean “many”</a:t>
            </a:r>
          </a:p>
          <a:p>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Strange?  No, we use 1000 for same meaning</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“If I told you once, I’ve told you 1000 times . . </a:t>
            </a:r>
            <a:r>
              <a:rPr lang="en-US" b="1">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b="1">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127383C-A3C4-2064-DCF4-14D8B4E7377F}"/>
              </a:ext>
            </a:extLst>
          </p:cNvPr>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58585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10</a:t>
            </a:fld>
            <a:endParaRPr lang="en-US"/>
          </a:p>
        </p:txBody>
      </p:sp>
    </p:spTree>
    <p:extLst>
      <p:ext uri="{BB962C8B-B14F-4D97-AF65-F5344CB8AC3E}">
        <p14:creationId xmlns:p14="http://schemas.microsoft.com/office/powerpoint/2010/main" val="231723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Revelation 7:1-3 </a:t>
            </a:r>
          </a:p>
          <a:p>
            <a:pPr marL="342900" indent="-342900">
              <a:buFontTx/>
              <a:buChar char="-"/>
            </a:pPr>
            <a:r>
              <a:rPr lang="en-US" b="1" dirty="0">
                <a:latin typeface="Arial" panose="020B0604020202020204" pitchFamily="34" charset="0"/>
                <a:cs typeface="Arial" panose="020B0604020202020204" pitchFamily="34" charset="0"/>
              </a:rPr>
              <a:t>Angels standing at 4 corners of the earth holding back 4 winds</a:t>
            </a:r>
          </a:p>
          <a:p>
            <a:pPr marL="342900" indent="-342900">
              <a:buFontTx/>
              <a:buChar char="-"/>
            </a:pPr>
            <a:r>
              <a:rPr lang="en-US" b="1" dirty="0">
                <a:latin typeface="Arial" panose="020B0604020202020204" pitchFamily="34" charset="0"/>
                <a:cs typeface="Arial" panose="020B0604020202020204" pitchFamily="34" charset="0"/>
              </a:rPr>
              <a:t>Hurt nothing until God has identified (sealed) his servants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Rev 7:9</a:t>
            </a:r>
          </a:p>
          <a:p>
            <a:pPr marL="342900" indent="-342900">
              <a:buFontTx/>
              <a:buChar char="-"/>
            </a:pPr>
            <a:r>
              <a:rPr lang="en-US" b="1" dirty="0">
                <a:latin typeface="Arial" panose="020B0604020202020204" pitchFamily="34" charset="0"/>
                <a:cs typeface="Arial" panose="020B0604020202020204" pitchFamily="34" charset="0"/>
              </a:rPr>
              <a:t>Palms leaves in their hands = peace</a:t>
            </a:r>
          </a:p>
          <a:p>
            <a:pPr marL="342900" indent="-342900">
              <a:buFontTx/>
              <a:buChar char="-"/>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v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If we interpret symbols consistently as mentioned above, we will find that some verses associated with other verses across chapter boundaries.  Is this the case with Revelation 7?  I will provide the evidence, but you will have to decide for yourself.  </a:t>
            </a:r>
          </a:p>
          <a:p>
            <a:r>
              <a:rPr lang="en-US" b="1"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424074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b="1" dirty="0"/>
              <a:t>3 Questions:</a:t>
            </a:r>
          </a:p>
          <a:p>
            <a:pPr marL="548640" lvl="1" indent="-182880">
              <a:buFont typeface="Wingdings" panose="05000000000000000000" pitchFamily="2" charset="2"/>
              <a:buChar char="Ø"/>
            </a:pPr>
            <a:r>
              <a:rPr lang="en-US" b="1" dirty="0"/>
              <a:t>Which tribes are missing?</a:t>
            </a:r>
          </a:p>
          <a:p>
            <a:pPr marL="548640" lvl="1" indent="-182880">
              <a:buFont typeface="Wingdings" panose="05000000000000000000" pitchFamily="2" charset="2"/>
              <a:buChar char="Ø"/>
            </a:pPr>
            <a:r>
              <a:rPr lang="en-US" b="1" dirty="0"/>
              <a:t>Why are they missing?</a:t>
            </a:r>
          </a:p>
          <a:p>
            <a:pPr marL="548640" lvl="1" indent="-182880">
              <a:buFont typeface="Wingdings" panose="05000000000000000000" pitchFamily="2" charset="2"/>
              <a:buChar char="Ø"/>
            </a:pPr>
            <a:r>
              <a:rPr lang="en-US" b="1" dirty="0"/>
              <a:t>What does that have to do with me?</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12</a:t>
            </a:fld>
            <a:endParaRPr lang="en-US"/>
          </a:p>
        </p:txBody>
      </p:sp>
    </p:spTree>
    <p:extLst>
      <p:ext uri="{BB962C8B-B14F-4D97-AF65-F5344CB8AC3E}">
        <p14:creationId xmlns:p14="http://schemas.microsoft.com/office/powerpoint/2010/main" val="279109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BLJ\Desktop\M E R G E R E V\Revelation Illustrated\08_Rev6_1-8.jpg">
            <a:extLst>
              <a:ext uri="{FF2B5EF4-FFF2-40B4-BE49-F238E27FC236}">
                <a16:creationId xmlns:a16="http://schemas.microsoft.com/office/drawing/2014/main" id="{05D920E2-FB23-8A77-9A83-B3D05C509604}"/>
              </a:ext>
            </a:extLst>
          </p:cNvPr>
          <p:cNvPicPr>
            <a:picLocks noChangeAspect="1" noChangeArrowheads="1"/>
          </p:cNvPicPr>
          <p:nvPr/>
        </p:nvPicPr>
        <p:blipFill>
          <a:blip r:embed="rId3" cstate="print"/>
          <a:srcRect/>
          <a:stretch>
            <a:fillRect/>
          </a:stretch>
        </p:blipFill>
        <p:spPr bwMode="auto">
          <a:xfrm>
            <a:off x="-8792" y="-14465"/>
            <a:ext cx="12200792" cy="6888792"/>
          </a:xfrm>
          <a:prstGeom prst="rect">
            <a:avLst/>
          </a:prstGeom>
          <a:noFill/>
        </p:spPr>
      </p:pic>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a:t>
            </a:fld>
            <a:endParaRPr lang="en-US"/>
          </a:p>
        </p:txBody>
      </p:sp>
      <p:grpSp>
        <p:nvGrpSpPr>
          <p:cNvPr id="7" name="Group 6">
            <a:extLst>
              <a:ext uri="{FF2B5EF4-FFF2-40B4-BE49-F238E27FC236}">
                <a16:creationId xmlns:a16="http://schemas.microsoft.com/office/drawing/2014/main" id="{80ACF93A-BE83-0F56-831F-8D7734079322}"/>
              </a:ext>
            </a:extLst>
          </p:cNvPr>
          <p:cNvGrpSpPr/>
          <p:nvPr/>
        </p:nvGrpSpPr>
        <p:grpSpPr>
          <a:xfrm>
            <a:off x="1967500" y="1184830"/>
            <a:ext cx="7016813" cy="1093099"/>
            <a:chOff x="443860" y="539760"/>
            <a:chExt cx="7016813" cy="1093099"/>
          </a:xfrm>
        </p:grpSpPr>
        <p:sp>
          <p:nvSpPr>
            <p:cNvPr id="8" name="Rectangle 7">
              <a:extLst>
                <a:ext uri="{FF2B5EF4-FFF2-40B4-BE49-F238E27FC236}">
                  <a16:creationId xmlns:a16="http://schemas.microsoft.com/office/drawing/2014/main" id="{EC822BDF-09D3-D06D-986B-C8A180BDD436}"/>
                </a:ext>
              </a:extLst>
            </p:cNvPr>
            <p:cNvSpPr/>
            <p:nvPr/>
          </p:nvSpPr>
          <p:spPr>
            <a:xfrm>
              <a:off x="2296638" y="814119"/>
              <a:ext cx="5164035" cy="544381"/>
            </a:xfrm>
            <a:prstGeom prst="rect">
              <a:avLst/>
            </a:prstGeom>
            <a:solidFill>
              <a:schemeClr val="bg1"/>
            </a:solidFill>
          </p:spPr>
          <p:txBody>
            <a:bodyPr wrap="square" lIns="51435" tIns="25718" rIns="51435" bIns="25718">
              <a:spAutoFit/>
            </a:bodyPr>
            <a:lstStyle/>
            <a:p>
              <a:r>
                <a:rPr lang="en-US" sz="3200" b="1" dirty="0">
                  <a:latin typeface="Arial" pitchFamily="34" charset="0"/>
                  <a:cs typeface="Arial" pitchFamily="34" charset="0"/>
                </a:rPr>
                <a:t>Determination to conquer</a:t>
              </a:r>
            </a:p>
          </p:txBody>
        </p:sp>
        <p:grpSp>
          <p:nvGrpSpPr>
            <p:cNvPr id="9" name="Group 8">
              <a:extLst>
                <a:ext uri="{FF2B5EF4-FFF2-40B4-BE49-F238E27FC236}">
                  <a16:creationId xmlns:a16="http://schemas.microsoft.com/office/drawing/2014/main" id="{9C3C8474-72D3-DDE3-DB32-22D3CF325005}"/>
                </a:ext>
              </a:extLst>
            </p:cNvPr>
            <p:cNvGrpSpPr/>
            <p:nvPr/>
          </p:nvGrpSpPr>
          <p:grpSpPr>
            <a:xfrm>
              <a:off x="443860" y="539760"/>
              <a:ext cx="1065149" cy="1093099"/>
              <a:chOff x="308813" y="5288862"/>
              <a:chExt cx="1333333" cy="1380952"/>
            </a:xfrm>
          </p:grpSpPr>
          <p:pic>
            <p:nvPicPr>
              <p:cNvPr id="10" name="Picture 9">
                <a:extLst>
                  <a:ext uri="{FF2B5EF4-FFF2-40B4-BE49-F238E27FC236}">
                    <a16:creationId xmlns:a16="http://schemas.microsoft.com/office/drawing/2014/main" id="{04246B49-A581-7E0A-C2AD-607EBD3D517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11" name="TextBox 10">
                <a:extLst>
                  <a:ext uri="{FF2B5EF4-FFF2-40B4-BE49-F238E27FC236}">
                    <a16:creationId xmlns:a16="http://schemas.microsoft.com/office/drawing/2014/main" id="{CE63524D-F6D1-BA13-E0E6-C19512CCC11D}"/>
                  </a:ext>
                </a:extLst>
              </p:cNvPr>
              <p:cNvSpPr txBox="1"/>
              <p:nvPr/>
            </p:nvSpPr>
            <p:spPr>
              <a:xfrm>
                <a:off x="740480" y="5515376"/>
                <a:ext cx="470000" cy="707885"/>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1</a:t>
                </a:r>
              </a:p>
            </p:txBody>
          </p:sp>
        </p:grpSp>
      </p:grpSp>
      <p:grpSp>
        <p:nvGrpSpPr>
          <p:cNvPr id="12" name="Group 11">
            <a:extLst>
              <a:ext uri="{FF2B5EF4-FFF2-40B4-BE49-F238E27FC236}">
                <a16:creationId xmlns:a16="http://schemas.microsoft.com/office/drawing/2014/main" id="{2B85A98F-114D-2D78-9053-A6D09DEE7E71}"/>
              </a:ext>
            </a:extLst>
          </p:cNvPr>
          <p:cNvGrpSpPr/>
          <p:nvPr/>
        </p:nvGrpSpPr>
        <p:grpSpPr>
          <a:xfrm>
            <a:off x="1967500" y="2504419"/>
            <a:ext cx="5520522" cy="1093099"/>
            <a:chOff x="443860" y="1787801"/>
            <a:chExt cx="5520522" cy="1093099"/>
          </a:xfrm>
        </p:grpSpPr>
        <p:sp>
          <p:nvSpPr>
            <p:cNvPr id="13" name="Rectangle 12">
              <a:extLst>
                <a:ext uri="{FF2B5EF4-FFF2-40B4-BE49-F238E27FC236}">
                  <a16:creationId xmlns:a16="http://schemas.microsoft.com/office/drawing/2014/main" id="{93DED792-CDDC-A9BE-C887-42C54F86B94E}"/>
                </a:ext>
              </a:extLst>
            </p:cNvPr>
            <p:cNvSpPr/>
            <p:nvPr/>
          </p:nvSpPr>
          <p:spPr>
            <a:xfrm>
              <a:off x="2296638" y="2062160"/>
              <a:ext cx="3667744" cy="544381"/>
            </a:xfrm>
            <a:prstGeom prst="rect">
              <a:avLst/>
            </a:prstGeom>
            <a:solidFill>
              <a:srgbClr val="FF0000"/>
            </a:solidFill>
          </p:spPr>
          <p:txBody>
            <a:bodyPr wrap="square" lIns="51435" tIns="25718" rIns="51435" bIns="25718">
              <a:spAutoFit/>
            </a:bodyPr>
            <a:lstStyle/>
            <a:p>
              <a:r>
                <a:rPr lang="en-US" sz="3200" b="1" dirty="0">
                  <a:solidFill>
                    <a:schemeClr val="bg1">
                      <a:lumMod val="95000"/>
                    </a:schemeClr>
                  </a:solidFill>
                  <a:latin typeface="Arial" pitchFamily="34" charset="0"/>
                  <a:cs typeface="Arial" pitchFamily="34" charset="0"/>
                </a:rPr>
                <a:t>Killing; bloodshed</a:t>
              </a:r>
              <a:endParaRPr lang="en-US" sz="3200" b="1" u="sng" dirty="0">
                <a:solidFill>
                  <a:schemeClr val="bg1">
                    <a:lumMod val="95000"/>
                  </a:schemeClr>
                </a:solidFill>
                <a:latin typeface="Arial" pitchFamily="34" charset="0"/>
                <a:cs typeface="Arial" pitchFamily="34" charset="0"/>
              </a:endParaRPr>
            </a:p>
          </p:txBody>
        </p:sp>
        <p:grpSp>
          <p:nvGrpSpPr>
            <p:cNvPr id="14" name="Group 13">
              <a:extLst>
                <a:ext uri="{FF2B5EF4-FFF2-40B4-BE49-F238E27FC236}">
                  <a16:creationId xmlns:a16="http://schemas.microsoft.com/office/drawing/2014/main" id="{5EC44BA8-235E-497D-3D61-4A486A242E63}"/>
                </a:ext>
              </a:extLst>
            </p:cNvPr>
            <p:cNvGrpSpPr/>
            <p:nvPr/>
          </p:nvGrpSpPr>
          <p:grpSpPr>
            <a:xfrm>
              <a:off x="443860" y="1787801"/>
              <a:ext cx="1065149" cy="1093099"/>
              <a:chOff x="308813" y="5288862"/>
              <a:chExt cx="1333333" cy="1380952"/>
            </a:xfrm>
          </p:grpSpPr>
          <p:pic>
            <p:nvPicPr>
              <p:cNvPr id="15" name="Picture 14">
                <a:extLst>
                  <a:ext uri="{FF2B5EF4-FFF2-40B4-BE49-F238E27FC236}">
                    <a16:creationId xmlns:a16="http://schemas.microsoft.com/office/drawing/2014/main" id="{2063652C-AD85-5240-81BF-52D1BBFC812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16" name="TextBox 15">
                <a:extLst>
                  <a:ext uri="{FF2B5EF4-FFF2-40B4-BE49-F238E27FC236}">
                    <a16:creationId xmlns:a16="http://schemas.microsoft.com/office/drawing/2014/main" id="{009D2D51-3C85-4454-9F0A-12839B51EF67}"/>
                  </a:ext>
                </a:extLst>
              </p:cNvPr>
              <p:cNvSpPr txBox="1"/>
              <p:nvPr/>
            </p:nvSpPr>
            <p:spPr>
              <a:xfrm>
                <a:off x="681312" y="5515376"/>
                <a:ext cx="588337" cy="894298"/>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2</a:t>
                </a:r>
              </a:p>
            </p:txBody>
          </p:sp>
        </p:grpSp>
      </p:grpSp>
      <p:grpSp>
        <p:nvGrpSpPr>
          <p:cNvPr id="17" name="Group 16">
            <a:extLst>
              <a:ext uri="{FF2B5EF4-FFF2-40B4-BE49-F238E27FC236}">
                <a16:creationId xmlns:a16="http://schemas.microsoft.com/office/drawing/2014/main" id="{51F3F991-2FB3-B9CF-3F33-E2295B10BCB5}"/>
              </a:ext>
            </a:extLst>
          </p:cNvPr>
          <p:cNvGrpSpPr/>
          <p:nvPr/>
        </p:nvGrpSpPr>
        <p:grpSpPr>
          <a:xfrm>
            <a:off x="1967500" y="3824008"/>
            <a:ext cx="7359712" cy="1093099"/>
            <a:chOff x="443860" y="3035842"/>
            <a:chExt cx="7359712" cy="1093099"/>
          </a:xfrm>
        </p:grpSpPr>
        <p:sp>
          <p:nvSpPr>
            <p:cNvPr id="18" name="Rectangle 17">
              <a:extLst>
                <a:ext uri="{FF2B5EF4-FFF2-40B4-BE49-F238E27FC236}">
                  <a16:creationId xmlns:a16="http://schemas.microsoft.com/office/drawing/2014/main" id="{B069DAD2-DBFB-2E1C-55E3-F1BAA605D097}"/>
                </a:ext>
              </a:extLst>
            </p:cNvPr>
            <p:cNvSpPr/>
            <p:nvPr/>
          </p:nvSpPr>
          <p:spPr>
            <a:xfrm>
              <a:off x="2296638" y="3310201"/>
              <a:ext cx="5506934" cy="544381"/>
            </a:xfrm>
            <a:prstGeom prst="rect">
              <a:avLst/>
            </a:prstGeom>
            <a:solidFill>
              <a:schemeClr val="tx1"/>
            </a:solidFill>
          </p:spPr>
          <p:txBody>
            <a:bodyPr wrap="square" lIns="51435" tIns="25718" rIns="51435" bIns="25718">
              <a:spAutoFit/>
            </a:bodyPr>
            <a:lstStyle/>
            <a:p>
              <a:r>
                <a:rPr lang="en-US" sz="3200" b="1" dirty="0">
                  <a:solidFill>
                    <a:schemeClr val="bg1"/>
                  </a:solidFill>
                  <a:latin typeface="Arial" pitchFamily="34" charset="0"/>
                  <a:cs typeface="Arial" pitchFamily="34" charset="0"/>
                </a:rPr>
                <a:t>Inflation; food = day’s wage</a:t>
              </a:r>
            </a:p>
          </p:txBody>
        </p:sp>
        <p:grpSp>
          <p:nvGrpSpPr>
            <p:cNvPr id="19" name="Group 18">
              <a:extLst>
                <a:ext uri="{FF2B5EF4-FFF2-40B4-BE49-F238E27FC236}">
                  <a16:creationId xmlns:a16="http://schemas.microsoft.com/office/drawing/2014/main" id="{EC71F041-D8DE-400D-1EDB-8871339C574B}"/>
                </a:ext>
              </a:extLst>
            </p:cNvPr>
            <p:cNvGrpSpPr/>
            <p:nvPr/>
          </p:nvGrpSpPr>
          <p:grpSpPr>
            <a:xfrm>
              <a:off x="443860" y="3035842"/>
              <a:ext cx="1065149" cy="1093099"/>
              <a:chOff x="308813" y="5288862"/>
              <a:chExt cx="1333333" cy="1380952"/>
            </a:xfrm>
          </p:grpSpPr>
          <p:pic>
            <p:nvPicPr>
              <p:cNvPr id="20" name="Picture 19">
                <a:extLst>
                  <a:ext uri="{FF2B5EF4-FFF2-40B4-BE49-F238E27FC236}">
                    <a16:creationId xmlns:a16="http://schemas.microsoft.com/office/drawing/2014/main" id="{5D803D8D-9B3F-ED20-142C-C7AF03D6F37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21" name="TextBox 20">
                <a:extLst>
                  <a:ext uri="{FF2B5EF4-FFF2-40B4-BE49-F238E27FC236}">
                    <a16:creationId xmlns:a16="http://schemas.microsoft.com/office/drawing/2014/main" id="{A4F67D51-DE8E-CE75-01B6-4DDEC8896548}"/>
                  </a:ext>
                </a:extLst>
              </p:cNvPr>
              <p:cNvSpPr txBox="1"/>
              <p:nvPr/>
            </p:nvSpPr>
            <p:spPr>
              <a:xfrm>
                <a:off x="681312" y="5515376"/>
                <a:ext cx="588337" cy="894298"/>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3</a:t>
                </a:r>
              </a:p>
            </p:txBody>
          </p:sp>
        </p:grpSp>
      </p:grpSp>
      <p:grpSp>
        <p:nvGrpSpPr>
          <p:cNvPr id="22" name="Group 21">
            <a:extLst>
              <a:ext uri="{FF2B5EF4-FFF2-40B4-BE49-F238E27FC236}">
                <a16:creationId xmlns:a16="http://schemas.microsoft.com/office/drawing/2014/main" id="{64101BEC-579A-9FB4-7BFE-D29692417D32}"/>
              </a:ext>
            </a:extLst>
          </p:cNvPr>
          <p:cNvGrpSpPr/>
          <p:nvPr/>
        </p:nvGrpSpPr>
        <p:grpSpPr>
          <a:xfrm>
            <a:off x="1967500" y="5143596"/>
            <a:ext cx="8504197" cy="1093099"/>
            <a:chOff x="443860" y="4283883"/>
            <a:chExt cx="8504197" cy="1093099"/>
          </a:xfrm>
        </p:grpSpPr>
        <p:sp>
          <p:nvSpPr>
            <p:cNvPr id="23" name="Rectangle 22">
              <a:extLst>
                <a:ext uri="{FF2B5EF4-FFF2-40B4-BE49-F238E27FC236}">
                  <a16:creationId xmlns:a16="http://schemas.microsoft.com/office/drawing/2014/main" id="{B82E3D04-96F4-6C34-E303-F0816018A4E1}"/>
                </a:ext>
              </a:extLst>
            </p:cNvPr>
            <p:cNvSpPr/>
            <p:nvPr/>
          </p:nvSpPr>
          <p:spPr>
            <a:xfrm>
              <a:off x="2296638" y="4312021"/>
              <a:ext cx="6651419" cy="1036823"/>
            </a:xfrm>
            <a:prstGeom prst="rect">
              <a:avLst/>
            </a:prstGeom>
            <a:solidFill>
              <a:schemeClr val="bg1">
                <a:lumMod val="85000"/>
              </a:schemeClr>
            </a:solidFill>
          </p:spPr>
          <p:txBody>
            <a:bodyPr wrap="square" lIns="51435" tIns="25718" rIns="51435" bIns="25718">
              <a:spAutoFit/>
            </a:bodyPr>
            <a:lstStyle/>
            <a:p>
              <a:r>
                <a:rPr lang="en-US" sz="3200" b="1" dirty="0">
                  <a:latin typeface="Arial" pitchFamily="34" charset="0"/>
                  <a:cs typeface="Arial" pitchFamily="34" charset="0"/>
                </a:rPr>
                <a:t>Death by:</a:t>
              </a:r>
            </a:p>
            <a:p>
              <a:r>
                <a:rPr lang="en-US" sz="3200" b="1" dirty="0">
                  <a:latin typeface="Arial" pitchFamily="34" charset="0"/>
                  <a:cs typeface="Arial" pitchFamily="34" charset="0"/>
                </a:rPr>
                <a:t>     Sword; hunger; plague; beasts</a:t>
              </a:r>
              <a:endParaRPr lang="en-US" sz="3200" b="1" u="sng" dirty="0">
                <a:latin typeface="Arial" pitchFamily="34" charset="0"/>
                <a:cs typeface="Arial" pitchFamily="34" charset="0"/>
              </a:endParaRPr>
            </a:p>
          </p:txBody>
        </p:sp>
        <p:grpSp>
          <p:nvGrpSpPr>
            <p:cNvPr id="24" name="Group 23">
              <a:extLst>
                <a:ext uri="{FF2B5EF4-FFF2-40B4-BE49-F238E27FC236}">
                  <a16:creationId xmlns:a16="http://schemas.microsoft.com/office/drawing/2014/main" id="{A49EED13-92E1-C3FC-1880-48CC6604602F}"/>
                </a:ext>
              </a:extLst>
            </p:cNvPr>
            <p:cNvGrpSpPr/>
            <p:nvPr/>
          </p:nvGrpSpPr>
          <p:grpSpPr>
            <a:xfrm>
              <a:off x="443860" y="4283883"/>
              <a:ext cx="1065149" cy="1093099"/>
              <a:chOff x="308813" y="5288862"/>
              <a:chExt cx="1333333" cy="1380952"/>
            </a:xfrm>
          </p:grpSpPr>
          <p:pic>
            <p:nvPicPr>
              <p:cNvPr id="25" name="Picture 24">
                <a:extLst>
                  <a:ext uri="{FF2B5EF4-FFF2-40B4-BE49-F238E27FC236}">
                    <a16:creationId xmlns:a16="http://schemas.microsoft.com/office/drawing/2014/main" id="{678789D5-CA5E-F676-B900-697D07B4FCE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08813" y="5288862"/>
                <a:ext cx="1333333" cy="1380952"/>
              </a:xfrm>
              <a:prstGeom prst="rect">
                <a:avLst/>
              </a:prstGeom>
            </p:spPr>
          </p:pic>
          <p:sp>
            <p:nvSpPr>
              <p:cNvPr id="26" name="TextBox 25">
                <a:extLst>
                  <a:ext uri="{FF2B5EF4-FFF2-40B4-BE49-F238E27FC236}">
                    <a16:creationId xmlns:a16="http://schemas.microsoft.com/office/drawing/2014/main" id="{56014D46-AD8F-C0B5-4FFE-1B02CC4701BE}"/>
                  </a:ext>
                </a:extLst>
              </p:cNvPr>
              <p:cNvSpPr txBox="1"/>
              <p:nvPr/>
            </p:nvSpPr>
            <p:spPr>
              <a:xfrm>
                <a:off x="681312" y="5515376"/>
                <a:ext cx="588337" cy="894298"/>
              </a:xfrm>
              <a:prstGeom prst="rect">
                <a:avLst/>
              </a:prstGeom>
              <a:noFill/>
            </p:spPr>
            <p:txBody>
              <a:bodyPr wrap="none" rtlCol="0">
                <a:spAutoFit/>
              </a:bodyPr>
              <a:lstStyle/>
              <a:p>
                <a:pPr algn="ctr"/>
                <a:r>
                  <a:rPr lang="en-US" sz="4000" b="1" dirty="0">
                    <a:solidFill>
                      <a:srgbClr val="FFFF00"/>
                    </a:solidFill>
                    <a:latin typeface="Arial" panose="020B0604020202020204" pitchFamily="34" charset="0"/>
                    <a:cs typeface="Arial" panose="020B0604020202020204" pitchFamily="34" charset="0"/>
                  </a:rPr>
                  <a:t>4</a:t>
                </a:r>
              </a:p>
            </p:txBody>
          </p:sp>
        </p:grpSp>
      </p:grpSp>
      <p:grpSp>
        <p:nvGrpSpPr>
          <p:cNvPr id="4" name="Group 3">
            <a:extLst>
              <a:ext uri="{FF2B5EF4-FFF2-40B4-BE49-F238E27FC236}">
                <a16:creationId xmlns:a16="http://schemas.microsoft.com/office/drawing/2014/main" id="{F119F0FC-2011-B5E4-9144-37AB9FBCFD0B}"/>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7253DFED-1A59-A50F-435D-138514D45E2E}"/>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a:extLst>
                <a:ext uri="{FF2B5EF4-FFF2-40B4-BE49-F238E27FC236}">
                  <a16:creationId xmlns:a16="http://schemas.microsoft.com/office/drawing/2014/main" id="{44D585C5-6B62-CC90-F212-C03C36AC3553}"/>
                </a:ext>
              </a:extLst>
            </p:cNvPr>
            <p:cNvGrpSpPr/>
            <p:nvPr/>
          </p:nvGrpSpPr>
          <p:grpSpPr>
            <a:xfrm>
              <a:off x="-8349" y="950081"/>
              <a:ext cx="9147932" cy="466344"/>
              <a:chOff x="-8349" y="950081"/>
              <a:chExt cx="9147932" cy="466344"/>
            </a:xfrm>
          </p:grpSpPr>
          <p:pic>
            <p:nvPicPr>
              <p:cNvPr id="28" name="Picture 27">
                <a:extLst>
                  <a:ext uri="{FF2B5EF4-FFF2-40B4-BE49-F238E27FC236}">
                    <a16:creationId xmlns:a16="http://schemas.microsoft.com/office/drawing/2014/main" id="{4C8201CF-73CE-48D5-087D-CBA40EEBDB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29" name="Picture 28">
                <a:extLst>
                  <a:ext uri="{FF2B5EF4-FFF2-40B4-BE49-F238E27FC236}">
                    <a16:creationId xmlns:a16="http://schemas.microsoft.com/office/drawing/2014/main" id="{EDC1E2E8-9530-5A17-E544-0EAA6B16A4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4 Horsemen “Progression”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8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7:1-8</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A020277-92F9-0E73-7D27-4CE26B1C11C6}"/>
              </a:ext>
            </a:extLst>
          </p:cNvPr>
          <p:cNvSpPr txBox="1"/>
          <p:nvPr/>
        </p:nvSpPr>
        <p:spPr>
          <a:xfrm>
            <a:off x="1252407" y="642763"/>
            <a:ext cx="9604953" cy="5693866"/>
          </a:xfrm>
          <a:prstGeom prst="rect">
            <a:avLst/>
          </a:prstGeom>
          <a:noFill/>
        </p:spPr>
        <p:txBody>
          <a:bodyPr wrap="square" rtlCol="0">
            <a:spAutoFit/>
          </a:bodyPr>
          <a:lstStyle/>
          <a:p>
            <a:pPr marL="274320" indent="-274320">
              <a:buFont typeface="Arial" panose="020B0604020202020204" pitchFamily="34" charset="0"/>
              <a:buChar char="•"/>
            </a:pPr>
            <a:r>
              <a:rPr lang="en-US" sz="2600" b="1" dirty="0">
                <a:latin typeface="Arial" panose="020B0604020202020204" pitchFamily="34" charset="0"/>
                <a:cs typeface="Arial" panose="020B0604020202020204" pitchFamily="34" charset="0"/>
              </a:rPr>
              <a:t>Revelation 7:1-3</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Something big is ready to happen</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4 angels at 4 corners of earth holding winds</a:t>
            </a:r>
          </a:p>
          <a:p>
            <a:pPr marL="274320" indent="-27432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600" b="1" dirty="0">
                <a:latin typeface="Arial" panose="020B0604020202020204" pitchFamily="34" charset="0"/>
                <a:cs typeface="Arial" panose="020B0604020202020204" pitchFamily="34" charset="0"/>
              </a:rPr>
              <a:t>Revelation 7:4-8</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144,000:  God symbolically identifying his people</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(12 x 1000) x 12 (many from each tribe x 12 tribes)</a:t>
            </a:r>
          </a:p>
          <a:p>
            <a:pPr marL="914400" lvl="1" indent="-457200">
              <a:buFont typeface="Wingdings" panose="05000000000000000000" pitchFamily="2" charset="2"/>
              <a:buChar char="Ø"/>
            </a:pPr>
            <a:endParaRPr lang="en-US" sz="26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600" b="1" dirty="0">
                <a:latin typeface="Arial" panose="020B0604020202020204" pitchFamily="34" charset="0"/>
                <a:cs typeface="Arial" panose="020B0604020202020204" pitchFamily="34" charset="0"/>
              </a:rPr>
              <a:t>Multiplication used symbolically = “many”</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Forgive brother 7 times?  70 x 7 (Matt 18:22)</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Bible is excellent commentary on Revelation</a:t>
            </a:r>
          </a:p>
          <a:p>
            <a:pPr marL="914400" lvl="1" indent="-457200">
              <a:buFont typeface="Courier New" panose="02070309020205020404" pitchFamily="49" charset="0"/>
              <a:buChar char="o"/>
            </a:pPr>
            <a:endParaRPr lang="en-US" sz="26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600" b="1" dirty="0">
                <a:latin typeface="Arial" panose="020B0604020202020204" pitchFamily="34" charset="0"/>
                <a:cs typeface="Arial" panose="020B0604020202020204" pitchFamily="34" charset="0"/>
              </a:rPr>
              <a:t>Jehovah’s Witnesses </a:t>
            </a:r>
            <a:r>
              <a:rPr lang="en-US" sz="2600" b="1" baseline="30000" dirty="0">
                <a:solidFill>
                  <a:srgbClr val="C00000"/>
                </a:solidFill>
                <a:latin typeface="Arial" panose="020B0604020202020204" pitchFamily="34" charset="0"/>
                <a:cs typeface="Arial" panose="020B0604020202020204" pitchFamily="34" charset="0"/>
              </a:rPr>
              <a:t>1</a:t>
            </a:r>
            <a:r>
              <a:rPr lang="en-US" sz="2600" b="1" dirty="0">
                <a:latin typeface="Arial" panose="020B0604020202020204" pitchFamily="34" charset="0"/>
                <a:cs typeface="Arial" panose="020B0604020202020204" pitchFamily="34" charset="0"/>
              </a:rPr>
              <a:t> </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144,000 only going to heaven </a:t>
            </a:r>
            <a:r>
              <a:rPr lang="en-US" b="1" dirty="0">
                <a:latin typeface="Arial" panose="020B0604020202020204" pitchFamily="34" charset="0"/>
                <a:cs typeface="Arial" panose="020B0604020202020204" pitchFamily="34" charset="0"/>
              </a:rPr>
              <a:t>(others on earth or cease to exists)</a:t>
            </a:r>
            <a:endParaRPr lang="en-US" sz="2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BD6D291-9AAB-2CBC-1894-222705BC44B6}"/>
              </a:ext>
            </a:extLst>
          </p:cNvPr>
          <p:cNvSpPr txBox="1"/>
          <p:nvPr/>
        </p:nvSpPr>
        <p:spPr>
          <a:xfrm>
            <a:off x="0" y="6420873"/>
            <a:ext cx="9083615" cy="400110"/>
          </a:xfrm>
          <a:prstGeom prst="rect">
            <a:avLst/>
          </a:prstGeom>
          <a:noFill/>
        </p:spPr>
        <p:txBody>
          <a:bodyPr wrap="square" rtlCol="0">
            <a:spAutoFit/>
          </a:bodyPr>
          <a:lstStyle/>
          <a:p>
            <a:r>
              <a:rPr lang="en-US" sz="2800" b="1" baseline="30000" dirty="0">
                <a:solidFill>
                  <a:srgbClr val="C00000"/>
                </a:solidFill>
                <a:latin typeface="Arial" panose="020B0604020202020204" pitchFamily="34" charset="0"/>
                <a:cs typeface="Arial" panose="020B0604020202020204" pitchFamily="34" charset="0"/>
              </a:rPr>
              <a:t>1</a:t>
            </a:r>
            <a:r>
              <a:rPr lang="en-US" sz="2000" b="1" baseline="30000" dirty="0">
                <a:solidFill>
                  <a:srgbClr val="FF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https://www.gotquestions.org/Jehovahs-Witnesses-144000.html</a:t>
            </a:r>
          </a:p>
        </p:txBody>
      </p:sp>
      <p:sp>
        <p:nvSpPr>
          <p:cNvPr id="6" name="Rectangle 5">
            <a:extLst>
              <a:ext uri="{FF2B5EF4-FFF2-40B4-BE49-F238E27FC236}">
                <a16:creationId xmlns:a16="http://schemas.microsoft.com/office/drawing/2014/main" id="{89D0A8D2-0D5A-35A8-8874-1162B1702AB9}"/>
              </a:ext>
            </a:extLst>
          </p:cNvPr>
          <p:cNvSpPr>
            <a:spLocks noChangeArrowheads="1"/>
          </p:cNvSpPr>
          <p:nvPr/>
        </p:nvSpPr>
        <p:spPr bwMode="auto">
          <a:xfrm>
            <a:off x="-8178" y="6346445"/>
            <a:ext cx="12179808"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96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animEffect transition="in" filter="fade">
                                      <p:cBhvr>
                                        <p:cTn id="23" dur="500"/>
                                        <p:tgtEl>
                                          <p:spTgt spid="4">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10" end="10"/>
                                            </p:txEl>
                                          </p:spTgt>
                                        </p:tgtEl>
                                        <p:attrNameLst>
                                          <p:attrName>style.visibility</p:attrName>
                                        </p:attrNameLst>
                                      </p:cBhvr>
                                      <p:to>
                                        <p:strVal val="visible"/>
                                      </p:to>
                                    </p:set>
                                    <p:animEffect transition="in" filter="fade">
                                      <p:cBhvr>
                                        <p:cTn id="26" dur="500"/>
                                        <p:tgtEl>
                                          <p:spTgt spid="4">
                                            <p:txEl>
                                              <p:pRg st="10" end="1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fade">
                                      <p:cBhvr>
                                        <p:cTn id="31" dur="500"/>
                                        <p:tgtEl>
                                          <p:spTgt spid="4">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13" end="13"/>
                                            </p:txEl>
                                          </p:spTgt>
                                        </p:tgtEl>
                                        <p:attrNameLst>
                                          <p:attrName>style.visibility</p:attrName>
                                        </p:attrNameLst>
                                      </p:cBhvr>
                                      <p:to>
                                        <p:strVal val="visible"/>
                                      </p:to>
                                    </p:set>
                                    <p:animEffect transition="in" filter="fade">
                                      <p:cBhvr>
                                        <p:cTn id="34"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7:9-14</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67D2D94-9F83-619A-FBC0-15408BCF114C}"/>
              </a:ext>
            </a:extLst>
          </p:cNvPr>
          <p:cNvSpPr txBox="1"/>
          <p:nvPr/>
        </p:nvSpPr>
        <p:spPr>
          <a:xfrm>
            <a:off x="1086274" y="642763"/>
            <a:ext cx="9937218" cy="6324808"/>
          </a:xfrm>
          <a:prstGeom prst="rect">
            <a:avLst/>
          </a:prstGeom>
          <a:noFill/>
        </p:spPr>
        <p:txBody>
          <a:bodyPr wrap="square" rtlCol="0">
            <a:spAutoFit/>
          </a:bodyPr>
          <a:lstStyle/>
          <a:p>
            <a:pPr marL="274320" indent="-274320">
              <a:buFont typeface="Arial" panose="020B0604020202020204" pitchFamily="34" charset="0"/>
              <a:buChar char="•"/>
            </a:pPr>
            <a:r>
              <a:rPr lang="en-US" sz="2700" b="1" dirty="0">
                <a:latin typeface="Arial" panose="020B0604020202020204" pitchFamily="34" charset="0"/>
                <a:cs typeface="Arial" panose="020B0604020202020204" pitchFamily="34" charset="0"/>
              </a:rPr>
              <a:t>Revelation 7:9</a:t>
            </a:r>
          </a:p>
          <a:p>
            <a:pPr marL="731520" lvl="1" indent="-457200">
              <a:buFont typeface="Courier New" panose="02070309020205020404" pitchFamily="49" charset="0"/>
              <a:buChar char="o"/>
            </a:pPr>
            <a:r>
              <a:rPr lang="en-US" sz="2700" b="1" dirty="0">
                <a:latin typeface="Arial" panose="020B0604020202020204" pitchFamily="34" charset="0"/>
                <a:cs typeface="Arial" panose="020B0604020202020204" pitchFamily="34" charset="0"/>
              </a:rPr>
              <a:t>Great multitude in heaven no one can number</a:t>
            </a:r>
          </a:p>
          <a:p>
            <a:pPr marL="731520" lvl="1" indent="-457200">
              <a:buFont typeface="Courier New" panose="02070309020205020404" pitchFamily="49" charset="0"/>
              <a:buChar char="o"/>
            </a:pPr>
            <a:r>
              <a:rPr lang="en-US" sz="2700" b="1" dirty="0">
                <a:latin typeface="Arial" panose="020B0604020202020204" pitchFamily="34" charset="0"/>
                <a:cs typeface="Arial" panose="020B0604020202020204" pitchFamily="34" charset="0"/>
              </a:rPr>
              <a:t>Myriads of myriads (Rev 5:11)</a:t>
            </a:r>
          </a:p>
          <a:p>
            <a:pPr marL="731520" lvl="1" indent="-457200">
              <a:buFont typeface="Courier New" panose="02070309020205020404" pitchFamily="49" charset="0"/>
              <a:buChar char="o"/>
            </a:pPr>
            <a:r>
              <a:rPr lang="en-US" sz="2700" b="1" dirty="0">
                <a:latin typeface="Arial" panose="020B0604020202020204" pitchFamily="34" charset="0"/>
                <a:cs typeface="Arial" panose="020B0604020202020204" pitchFamily="34" charset="0"/>
              </a:rPr>
              <a:t>Proof = large numbers represent uncountable numbers</a:t>
            </a:r>
          </a:p>
          <a:p>
            <a:pPr marL="731520" lvl="1" indent="-457200">
              <a:buFont typeface="Wingdings" panose="05000000000000000000" pitchFamily="2" charset="2"/>
              <a:buChar char="Ø"/>
            </a:pPr>
            <a:endParaRPr lang="en-US" sz="27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700" b="1" dirty="0">
                <a:latin typeface="Arial" panose="020B0604020202020204" pitchFamily="34" charset="0"/>
                <a:cs typeface="Arial" panose="020B0604020202020204" pitchFamily="34" charset="0"/>
              </a:rPr>
              <a:t>Revelation 7:10-12</a:t>
            </a:r>
          </a:p>
          <a:p>
            <a:pPr marL="731520" lvl="1" indent="-457200">
              <a:buFont typeface="Courier New" panose="02070309020205020404" pitchFamily="49" charset="0"/>
              <a:buChar char="o"/>
            </a:pPr>
            <a:r>
              <a:rPr lang="en-US" sz="2700" b="1" dirty="0">
                <a:latin typeface="Arial" panose="020B0604020202020204" pitchFamily="34" charset="0"/>
                <a:cs typeface="Arial" panose="020B0604020202020204" pitchFamily="34" charset="0"/>
              </a:rPr>
              <a:t>Worship scene in heaven</a:t>
            </a:r>
          </a:p>
          <a:p>
            <a:pPr marL="274320" lvl="1"/>
            <a:endParaRPr lang="en-US" sz="27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700" b="1" dirty="0">
                <a:latin typeface="Arial" panose="020B0604020202020204" pitchFamily="34" charset="0"/>
                <a:cs typeface="Arial" panose="020B0604020202020204" pitchFamily="34" charset="0"/>
              </a:rPr>
              <a:t>Revelation 7:13-14</a:t>
            </a:r>
          </a:p>
          <a:p>
            <a:pPr marL="731520" lvl="1" indent="-457200">
              <a:buFont typeface="Courier New" panose="02070309020205020404" pitchFamily="49" charset="0"/>
              <a:buChar char="o"/>
            </a:pPr>
            <a:r>
              <a:rPr lang="en-US" sz="2700" b="1" dirty="0">
                <a:latin typeface="Arial" panose="020B0604020202020204" pitchFamily="34" charset="0"/>
                <a:cs typeface="Arial" panose="020B0604020202020204" pitchFamily="34" charset="0"/>
              </a:rPr>
              <a:t>Saints from the Tribulation (already discussed)</a:t>
            </a:r>
          </a:p>
          <a:p>
            <a:pPr marL="731520" lvl="1" indent="-457200">
              <a:buFont typeface="Courier New" panose="02070309020205020404" pitchFamily="49" charset="0"/>
              <a:buChar char="o"/>
            </a:pPr>
            <a:r>
              <a:rPr lang="en-US" sz="2700" b="1" dirty="0">
                <a:latin typeface="Arial" panose="020B0604020202020204" pitchFamily="34" charset="0"/>
                <a:cs typeface="Arial" panose="020B0604020202020204" pitchFamily="34" charset="0"/>
              </a:rPr>
              <a:t>Murder saints from Tribulation:</a:t>
            </a:r>
          </a:p>
          <a:p>
            <a:pPr marL="1188720" lvl="2" indent="-457200">
              <a:buFont typeface="Wingdings" panose="05000000000000000000" pitchFamily="2" charset="2"/>
              <a:buChar char="Ø"/>
            </a:pPr>
            <a:r>
              <a:rPr lang="en-US" sz="2700" b="1" dirty="0">
                <a:latin typeface="Arial" panose="020B0604020202020204" pitchFamily="34" charset="0"/>
                <a:cs typeface="Arial" panose="020B0604020202020204" pitchFamily="34" charset="0"/>
              </a:rPr>
              <a:t>In Paradise or Heaven?</a:t>
            </a:r>
          </a:p>
          <a:p>
            <a:pPr marL="274320" lvl="1"/>
            <a:endParaRPr lang="en-US" sz="27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700" b="1" dirty="0">
                <a:latin typeface="Arial" panose="020B0604020202020204" pitchFamily="34" charset="0"/>
                <a:cs typeface="Arial" panose="020B0604020202020204" pitchFamily="34" charset="0"/>
              </a:rPr>
              <a:t>Revelation 7:15-17</a:t>
            </a:r>
          </a:p>
          <a:p>
            <a:pPr marL="731520" lvl="1" indent="-457200">
              <a:buFont typeface="Courier New" panose="02070309020205020404" pitchFamily="49" charset="0"/>
              <a:buChar char="o"/>
            </a:pPr>
            <a:r>
              <a:rPr lang="en-US" sz="2700" b="1" dirty="0">
                <a:latin typeface="Arial" panose="020B0604020202020204" pitchFamily="34" charset="0"/>
                <a:cs typeface="Arial" panose="020B0604020202020204" pitchFamily="34" charset="0"/>
              </a:rPr>
              <a:t>Description of Heaven</a:t>
            </a:r>
          </a:p>
        </p:txBody>
      </p:sp>
    </p:spTree>
    <p:extLst>
      <p:ext uri="{BB962C8B-B14F-4D97-AF65-F5344CB8AC3E}">
        <p14:creationId xmlns:p14="http://schemas.microsoft.com/office/powerpoint/2010/main" val="6236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fade">
                                      <p:cBhvr>
                                        <p:cTn id="29" dur="500"/>
                                        <p:tgtEl>
                                          <p:spTgt spid="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fade">
                                      <p:cBhvr>
                                        <p:cTn id="38" dur="500"/>
                                        <p:tgtEl>
                                          <p:spTgt spid="5">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13" end="13"/>
                                            </p:txEl>
                                          </p:spTgt>
                                        </p:tgtEl>
                                        <p:attrNameLst>
                                          <p:attrName>style.visibility</p:attrName>
                                        </p:attrNameLst>
                                      </p:cBhvr>
                                      <p:to>
                                        <p:strVal val="visible"/>
                                      </p:to>
                                    </p:set>
                                    <p:animEffect transition="in" filter="fade">
                                      <p:cBhvr>
                                        <p:cTn id="43" dur="500"/>
                                        <p:tgtEl>
                                          <p:spTgt spid="5">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5">
                                            <p:txEl>
                                              <p:pRg st="14" end="14"/>
                                            </p:txEl>
                                          </p:spTgt>
                                        </p:tgtEl>
                                        <p:attrNameLst>
                                          <p:attrName>style.visibility</p:attrName>
                                        </p:attrNameLst>
                                      </p:cBhvr>
                                      <p:to>
                                        <p:strVal val="visible"/>
                                      </p:to>
                                    </p:set>
                                    <p:animEffect transition="in" filter="fade">
                                      <p:cBhvr>
                                        <p:cTn id="46"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Missing Tribes?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1CC4E4-C16C-A4B1-35AD-828AFD4FF559}"/>
              </a:ext>
            </a:extLst>
          </p:cNvPr>
          <p:cNvSpPr txBox="1"/>
          <p:nvPr/>
        </p:nvSpPr>
        <p:spPr>
          <a:xfrm>
            <a:off x="1895334" y="1694146"/>
            <a:ext cx="8319099" cy="353943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1.  What land-owning tribes are missing?</a:t>
            </a:r>
          </a:p>
          <a:p>
            <a:pPr marL="514350" indent="-5143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2.  Why are they missing?</a:t>
            </a: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3.  What does that have to do with me?</a:t>
            </a:r>
          </a:p>
        </p:txBody>
      </p:sp>
    </p:spTree>
    <p:extLst>
      <p:ext uri="{BB962C8B-B14F-4D97-AF65-F5344CB8AC3E}">
        <p14:creationId xmlns:p14="http://schemas.microsoft.com/office/powerpoint/2010/main" val="353603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66EE8D-2205-1535-7588-4AC1E1D21A1A}"/>
              </a:ext>
            </a:extLst>
          </p:cNvPr>
          <p:cNvSpPr/>
          <p:nvPr/>
        </p:nvSpPr>
        <p:spPr>
          <a:xfrm>
            <a:off x="1774983" y="1694146"/>
            <a:ext cx="8229600" cy="61874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Missing Tribes?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1CC4E4-C16C-A4B1-35AD-828AFD4FF559}"/>
              </a:ext>
            </a:extLst>
          </p:cNvPr>
          <p:cNvSpPr txBox="1"/>
          <p:nvPr/>
        </p:nvSpPr>
        <p:spPr>
          <a:xfrm>
            <a:off x="1895334" y="1694146"/>
            <a:ext cx="8319099" cy="353943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1.  What land-owning tribes are missing?</a:t>
            </a:r>
          </a:p>
          <a:p>
            <a:pPr marL="514350" indent="-5143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2.  Why are they missing?</a:t>
            </a: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3.  What does that have to do with me?</a:t>
            </a:r>
          </a:p>
        </p:txBody>
      </p:sp>
    </p:spTree>
    <p:extLst>
      <p:ext uri="{BB962C8B-B14F-4D97-AF65-F5344CB8AC3E}">
        <p14:creationId xmlns:p14="http://schemas.microsoft.com/office/powerpoint/2010/main" val="281464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Missing Tribes?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64B017F-4739-8090-6770-61DC5ADC22F3}"/>
              </a:ext>
            </a:extLst>
          </p:cNvPr>
          <p:cNvSpPr txBox="1"/>
          <p:nvPr/>
        </p:nvSpPr>
        <p:spPr>
          <a:xfrm>
            <a:off x="1641633" y="527932"/>
            <a:ext cx="8826500" cy="6247864"/>
          </a:xfrm>
          <a:prstGeom prst="rect">
            <a:avLst/>
          </a:prstGeom>
          <a:solidFill>
            <a:srgbClr val="FFFF00"/>
          </a:solidFill>
          <a:ln>
            <a:solidFill>
              <a:schemeClr val="tx1"/>
            </a:solidFill>
          </a:ln>
        </p:spPr>
        <p:txBody>
          <a:bodyPr wrap="square">
            <a:spAutoFit/>
          </a:bodyPr>
          <a:lstStyle/>
          <a:p>
            <a:r>
              <a:rPr lang="en-US" sz="2500" b="1" dirty="0">
                <a:solidFill>
                  <a:srgbClr val="C00000"/>
                </a:solidFill>
                <a:latin typeface="Arial" panose="020B0604020202020204" pitchFamily="34" charset="0"/>
                <a:cs typeface="Arial" panose="020B0604020202020204" pitchFamily="34" charset="0"/>
              </a:rPr>
              <a:t>Revelation 7:5-8</a:t>
            </a:r>
          </a:p>
          <a:p>
            <a:r>
              <a:rPr lang="en-US" sz="2500" b="1" baseline="30000" dirty="0">
                <a:solidFill>
                  <a:srgbClr val="C00000"/>
                </a:solidFill>
                <a:latin typeface="Arial" panose="020B0604020202020204" pitchFamily="34" charset="0"/>
                <a:cs typeface="Arial" panose="020B0604020202020204" pitchFamily="34" charset="0"/>
              </a:rPr>
              <a:t>5 </a:t>
            </a:r>
            <a:r>
              <a:rPr lang="en-US" sz="2500" b="1" i="1" dirty="0">
                <a:latin typeface="Arial" panose="020B0604020202020204" pitchFamily="34" charset="0"/>
                <a:cs typeface="Arial" panose="020B0604020202020204" pitchFamily="34" charset="0"/>
              </a:rPr>
              <a:t>Of the tribe of </a:t>
            </a:r>
            <a:r>
              <a:rPr lang="en-US" sz="2500" b="1" i="1" dirty="0">
                <a:solidFill>
                  <a:srgbClr val="C00000"/>
                </a:solidFill>
                <a:latin typeface="Arial" panose="020B0604020202020204" pitchFamily="34" charset="0"/>
                <a:cs typeface="Arial" panose="020B0604020202020204" pitchFamily="34" charset="0"/>
              </a:rPr>
              <a:t>Judah</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p>
          <a:p>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Of the tribe of </a:t>
            </a:r>
            <a:r>
              <a:rPr lang="en-US" sz="2500" b="1" i="1" dirty="0">
                <a:solidFill>
                  <a:srgbClr val="C00000"/>
                </a:solidFill>
                <a:latin typeface="Arial" panose="020B0604020202020204" pitchFamily="34" charset="0"/>
                <a:cs typeface="Arial" panose="020B0604020202020204" pitchFamily="34" charset="0"/>
              </a:rPr>
              <a:t>Reuben</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endParaRPr lang="en-US" sz="2500" b="1" i="1" dirty="0">
              <a:solidFill>
                <a:srgbClr val="7030A0"/>
              </a:solidFill>
              <a:latin typeface="Arial" panose="020B0604020202020204" pitchFamily="34" charset="0"/>
              <a:cs typeface="Arial" panose="020B0604020202020204" pitchFamily="34" charset="0"/>
            </a:endParaRPr>
          </a:p>
          <a:p>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Of the tribe of </a:t>
            </a:r>
            <a:r>
              <a:rPr lang="en-US" sz="2500" b="1" i="1" dirty="0">
                <a:solidFill>
                  <a:srgbClr val="C00000"/>
                </a:solidFill>
                <a:latin typeface="Arial" panose="020B0604020202020204" pitchFamily="34" charset="0"/>
                <a:cs typeface="Arial" panose="020B0604020202020204" pitchFamily="34" charset="0"/>
              </a:rPr>
              <a:t>Gad</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p>
          <a:p>
            <a:endParaRPr lang="en-US" sz="2500" b="1" dirty="0">
              <a:solidFill>
                <a:srgbClr val="7030A0"/>
              </a:solidFill>
              <a:latin typeface="Arial" panose="020B0604020202020204" pitchFamily="34" charset="0"/>
              <a:cs typeface="Arial" panose="020B0604020202020204" pitchFamily="34" charset="0"/>
            </a:endParaRPr>
          </a:p>
          <a:p>
            <a:r>
              <a:rPr lang="en-US" sz="2500" b="1" baseline="30000" dirty="0">
                <a:solidFill>
                  <a:srgbClr val="C00000"/>
                </a:solidFill>
                <a:latin typeface="Arial" panose="020B0604020202020204" pitchFamily="34" charset="0"/>
                <a:cs typeface="Arial" panose="020B0604020202020204" pitchFamily="34" charset="0"/>
              </a:rPr>
              <a:t>6 </a:t>
            </a:r>
            <a:r>
              <a:rPr lang="en-US" sz="2500" b="1" i="1" dirty="0">
                <a:latin typeface="Arial" panose="020B0604020202020204" pitchFamily="34" charset="0"/>
                <a:cs typeface="Arial" panose="020B0604020202020204" pitchFamily="34" charset="0"/>
              </a:rPr>
              <a:t>Of the tribe of </a:t>
            </a:r>
            <a:r>
              <a:rPr lang="en-US" sz="2500" b="1" i="1" dirty="0">
                <a:solidFill>
                  <a:srgbClr val="C00000"/>
                </a:solidFill>
                <a:latin typeface="Arial" panose="020B0604020202020204" pitchFamily="34" charset="0"/>
                <a:cs typeface="Arial" panose="020B0604020202020204" pitchFamily="34" charset="0"/>
              </a:rPr>
              <a:t>Asher       </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endParaRPr lang="en-US" sz="2500" b="1" i="1" dirty="0">
              <a:solidFill>
                <a:srgbClr val="7030A0"/>
              </a:solidFill>
              <a:latin typeface="Arial" panose="020B0604020202020204" pitchFamily="34" charset="0"/>
              <a:cs typeface="Arial" panose="020B0604020202020204" pitchFamily="34" charset="0"/>
            </a:endParaRPr>
          </a:p>
          <a:p>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Of the tribe of </a:t>
            </a:r>
            <a:r>
              <a:rPr lang="en-US" sz="2500" b="1" i="1" dirty="0" err="1">
                <a:solidFill>
                  <a:srgbClr val="C00000"/>
                </a:solidFill>
                <a:latin typeface="Arial" panose="020B0604020202020204" pitchFamily="34" charset="0"/>
                <a:cs typeface="Arial" panose="020B0604020202020204" pitchFamily="34" charset="0"/>
              </a:rPr>
              <a:t>Nepthalim</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endParaRPr lang="en-US" sz="2500" b="1" i="1" dirty="0">
              <a:solidFill>
                <a:srgbClr val="7030A0"/>
              </a:solidFill>
              <a:latin typeface="Arial" panose="020B0604020202020204" pitchFamily="34" charset="0"/>
              <a:cs typeface="Arial" panose="020B0604020202020204" pitchFamily="34" charset="0"/>
            </a:endParaRPr>
          </a:p>
          <a:p>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Of the tribe of </a:t>
            </a:r>
            <a:r>
              <a:rPr lang="en-US" sz="2500" b="1" i="1" dirty="0" err="1">
                <a:solidFill>
                  <a:srgbClr val="C00000"/>
                </a:solidFill>
                <a:latin typeface="Arial" panose="020B0604020202020204" pitchFamily="34" charset="0"/>
                <a:cs typeface="Arial" panose="020B0604020202020204" pitchFamily="34" charset="0"/>
              </a:rPr>
              <a:t>Manasses</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endParaRPr lang="en-US" sz="2500" b="1" i="1" dirty="0">
              <a:solidFill>
                <a:srgbClr val="7030A0"/>
              </a:solidFill>
              <a:latin typeface="Arial" panose="020B0604020202020204" pitchFamily="34" charset="0"/>
              <a:cs typeface="Arial" panose="020B0604020202020204" pitchFamily="34" charset="0"/>
            </a:endParaRPr>
          </a:p>
          <a:p>
            <a:endParaRPr lang="en-US" sz="2500" b="1" i="1" dirty="0">
              <a:solidFill>
                <a:srgbClr val="7030A0"/>
              </a:solidFill>
              <a:latin typeface="Arial" panose="020B0604020202020204" pitchFamily="34" charset="0"/>
              <a:cs typeface="Arial" panose="020B0604020202020204" pitchFamily="34" charset="0"/>
            </a:endParaRPr>
          </a:p>
          <a:p>
            <a:r>
              <a:rPr lang="en-US" sz="2500" b="1" baseline="30000" dirty="0">
                <a:solidFill>
                  <a:srgbClr val="C00000"/>
                </a:solidFill>
                <a:latin typeface="Arial" panose="020B0604020202020204" pitchFamily="34" charset="0"/>
                <a:cs typeface="Arial" panose="020B0604020202020204" pitchFamily="34" charset="0"/>
              </a:rPr>
              <a:t>7 </a:t>
            </a:r>
            <a:r>
              <a:rPr lang="en-US" sz="2500" b="1" i="1" dirty="0">
                <a:latin typeface="Arial" panose="020B0604020202020204" pitchFamily="34" charset="0"/>
                <a:cs typeface="Arial" panose="020B0604020202020204" pitchFamily="34" charset="0"/>
              </a:rPr>
              <a:t>Of the tribe of </a:t>
            </a:r>
            <a:r>
              <a:rPr lang="en-US" sz="2500" b="1" i="1" dirty="0">
                <a:solidFill>
                  <a:srgbClr val="C00000"/>
                </a:solidFill>
                <a:latin typeface="Arial" panose="020B0604020202020204" pitchFamily="34" charset="0"/>
                <a:cs typeface="Arial" panose="020B0604020202020204" pitchFamily="34" charset="0"/>
              </a:rPr>
              <a:t>Simeon</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endParaRPr lang="en-US" sz="2500" b="1" i="1" dirty="0">
              <a:solidFill>
                <a:srgbClr val="7030A0"/>
              </a:solidFill>
              <a:latin typeface="Arial" panose="020B0604020202020204" pitchFamily="34" charset="0"/>
              <a:cs typeface="Arial" panose="020B0604020202020204" pitchFamily="34" charset="0"/>
            </a:endParaRPr>
          </a:p>
          <a:p>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Of the tribe of </a:t>
            </a:r>
            <a:r>
              <a:rPr lang="en-US" sz="2500" b="1" i="1" dirty="0">
                <a:solidFill>
                  <a:srgbClr val="C00000"/>
                </a:solidFill>
                <a:latin typeface="Arial" panose="020B0604020202020204" pitchFamily="34" charset="0"/>
                <a:cs typeface="Arial" panose="020B0604020202020204" pitchFamily="34" charset="0"/>
              </a:rPr>
              <a:t>Levi</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endParaRPr lang="en-US" sz="2500" b="1" i="1" dirty="0">
              <a:solidFill>
                <a:srgbClr val="7030A0"/>
              </a:solidFill>
              <a:latin typeface="Arial" panose="020B0604020202020204" pitchFamily="34" charset="0"/>
              <a:cs typeface="Arial" panose="020B0604020202020204" pitchFamily="34" charset="0"/>
            </a:endParaRPr>
          </a:p>
          <a:p>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Of the tribe of </a:t>
            </a:r>
            <a:r>
              <a:rPr lang="en-US" sz="2500" b="1" i="1" dirty="0">
                <a:solidFill>
                  <a:srgbClr val="C00000"/>
                </a:solidFill>
                <a:latin typeface="Arial" panose="020B0604020202020204" pitchFamily="34" charset="0"/>
                <a:cs typeface="Arial" panose="020B0604020202020204" pitchFamily="34" charset="0"/>
              </a:rPr>
              <a:t>Issachar</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endParaRPr lang="en-US" sz="2500" b="1" i="1" dirty="0">
              <a:solidFill>
                <a:srgbClr val="7030A0"/>
              </a:solidFill>
              <a:latin typeface="Arial" panose="020B0604020202020204" pitchFamily="34" charset="0"/>
              <a:cs typeface="Arial" panose="020B0604020202020204" pitchFamily="34" charset="0"/>
            </a:endParaRPr>
          </a:p>
          <a:p>
            <a:endParaRPr lang="en-US" sz="2500" b="1" dirty="0">
              <a:solidFill>
                <a:srgbClr val="7030A0"/>
              </a:solidFill>
              <a:latin typeface="Arial" panose="020B0604020202020204" pitchFamily="34" charset="0"/>
              <a:cs typeface="Arial" panose="020B0604020202020204" pitchFamily="34" charset="0"/>
            </a:endParaRPr>
          </a:p>
          <a:p>
            <a:r>
              <a:rPr lang="en-US" sz="2500" b="1" baseline="30000" dirty="0">
                <a:solidFill>
                  <a:srgbClr val="C00000"/>
                </a:solidFill>
                <a:latin typeface="Arial" panose="020B0604020202020204" pitchFamily="34" charset="0"/>
                <a:cs typeface="Arial" panose="020B0604020202020204" pitchFamily="34" charset="0"/>
              </a:rPr>
              <a:t>8 </a:t>
            </a:r>
            <a:r>
              <a:rPr lang="en-US" sz="2500" b="1" i="1" dirty="0">
                <a:latin typeface="Arial" panose="020B0604020202020204" pitchFamily="34" charset="0"/>
                <a:cs typeface="Arial" panose="020B0604020202020204" pitchFamily="34" charset="0"/>
              </a:rPr>
              <a:t>Of the tribe of </a:t>
            </a:r>
            <a:r>
              <a:rPr lang="en-US" sz="2500" b="1" i="1" dirty="0" err="1">
                <a:solidFill>
                  <a:srgbClr val="C00000"/>
                </a:solidFill>
                <a:latin typeface="Arial" panose="020B0604020202020204" pitchFamily="34" charset="0"/>
                <a:cs typeface="Arial" panose="020B0604020202020204" pitchFamily="34" charset="0"/>
              </a:rPr>
              <a:t>Zabulon</a:t>
            </a:r>
            <a:r>
              <a:rPr lang="en-US" sz="2500" b="1" i="1" dirty="0">
                <a:solidFill>
                  <a:srgbClr val="C0000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endParaRPr lang="en-US" sz="2500" b="1" i="1" dirty="0">
              <a:solidFill>
                <a:srgbClr val="7030A0"/>
              </a:solidFill>
              <a:latin typeface="Arial" panose="020B0604020202020204" pitchFamily="34" charset="0"/>
              <a:cs typeface="Arial" panose="020B0604020202020204" pitchFamily="34" charset="0"/>
            </a:endParaRPr>
          </a:p>
          <a:p>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Of the tribe of </a:t>
            </a:r>
            <a:r>
              <a:rPr lang="en-US" sz="2500" b="1" i="1" dirty="0">
                <a:solidFill>
                  <a:srgbClr val="C00000"/>
                </a:solidFill>
                <a:latin typeface="Arial" panose="020B0604020202020204" pitchFamily="34" charset="0"/>
                <a:cs typeface="Arial" panose="020B0604020202020204" pitchFamily="34" charset="0"/>
              </a:rPr>
              <a:t>Joseph</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a:t>
            </a:r>
            <a:endParaRPr lang="en-US" sz="2500" b="1" i="1" dirty="0">
              <a:solidFill>
                <a:srgbClr val="7030A0"/>
              </a:solidFill>
              <a:latin typeface="Arial" panose="020B0604020202020204" pitchFamily="34" charset="0"/>
              <a:cs typeface="Arial" panose="020B0604020202020204" pitchFamily="34" charset="0"/>
            </a:endParaRPr>
          </a:p>
          <a:p>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Of the tribe of </a:t>
            </a:r>
            <a:r>
              <a:rPr lang="en-US" sz="2500" b="1" i="1" dirty="0">
                <a:solidFill>
                  <a:srgbClr val="C00000"/>
                </a:solidFill>
                <a:latin typeface="Arial" panose="020B0604020202020204" pitchFamily="34" charset="0"/>
                <a:cs typeface="Arial" panose="020B0604020202020204" pitchFamily="34" charset="0"/>
              </a:rPr>
              <a:t>Benjamin </a:t>
            </a:r>
            <a:r>
              <a:rPr lang="en-US" sz="2500" b="1" i="1" dirty="0">
                <a:solidFill>
                  <a:srgbClr val="7030A0"/>
                </a:solidFill>
                <a:latin typeface="Arial" panose="020B0604020202020204" pitchFamily="34" charset="0"/>
                <a:cs typeface="Arial" panose="020B0604020202020204" pitchFamily="34" charset="0"/>
              </a:rPr>
              <a:t> </a:t>
            </a:r>
            <a:r>
              <a:rPr lang="en-US" sz="2500" b="1" i="1" dirty="0">
                <a:latin typeface="Arial" panose="020B0604020202020204" pitchFamily="34" charset="0"/>
                <a:cs typeface="Arial" panose="020B0604020202020204" pitchFamily="34" charset="0"/>
              </a:rPr>
              <a:t>were sealed twelve thousand. </a:t>
            </a:r>
            <a:endParaRPr lang="en-US" sz="2500" b="1" i="1" dirty="0">
              <a:solidFill>
                <a:srgbClr val="7030A0"/>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387B631B-FAAF-78DA-06AD-34E5F74E3D63}"/>
              </a:ext>
            </a:extLst>
          </p:cNvPr>
          <p:cNvSpPr/>
          <p:nvPr/>
        </p:nvSpPr>
        <p:spPr>
          <a:xfrm>
            <a:off x="1682750" y="5834591"/>
            <a:ext cx="4187667" cy="531629"/>
          </a:xfrm>
          <a:prstGeom prst="ellipse">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6473A58-B102-1028-DE1A-029EFCC5E7FA}"/>
              </a:ext>
            </a:extLst>
          </p:cNvPr>
          <p:cNvSpPr/>
          <p:nvPr/>
        </p:nvSpPr>
        <p:spPr>
          <a:xfrm>
            <a:off x="1682750" y="3201285"/>
            <a:ext cx="4187667" cy="531629"/>
          </a:xfrm>
          <a:prstGeom prst="ellipse">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49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4CDBFB-6255-12EB-7BAC-329A02C0477F}"/>
              </a:ext>
            </a:extLst>
          </p:cNvPr>
          <p:cNvSpPr/>
          <p:nvPr/>
        </p:nvSpPr>
        <p:spPr>
          <a:xfrm>
            <a:off x="1774983" y="3140178"/>
            <a:ext cx="8229600" cy="61874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Missing Tribes?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1CC4E4-C16C-A4B1-35AD-828AFD4FF559}"/>
              </a:ext>
            </a:extLst>
          </p:cNvPr>
          <p:cNvSpPr txBox="1"/>
          <p:nvPr/>
        </p:nvSpPr>
        <p:spPr>
          <a:xfrm>
            <a:off x="1895334" y="1694146"/>
            <a:ext cx="8319099" cy="353943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1.  What land-owning tribes are missing?</a:t>
            </a:r>
          </a:p>
          <a:p>
            <a:pPr marL="514350" indent="-5143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2.  Why are they missing?</a:t>
            </a: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3.  What does that have to do with me?</a:t>
            </a:r>
          </a:p>
        </p:txBody>
      </p:sp>
    </p:spTree>
    <p:extLst>
      <p:ext uri="{BB962C8B-B14F-4D97-AF65-F5344CB8AC3E}">
        <p14:creationId xmlns:p14="http://schemas.microsoft.com/office/powerpoint/2010/main" val="291817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Missing Tribes?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84634ED-5C5B-0BB0-7B94-AF929632C73D}"/>
              </a:ext>
            </a:extLst>
          </p:cNvPr>
          <p:cNvSpPr txBox="1"/>
          <p:nvPr/>
        </p:nvSpPr>
        <p:spPr>
          <a:xfrm>
            <a:off x="-12700" y="1239663"/>
            <a:ext cx="12204700" cy="3970318"/>
          </a:xfrm>
          <a:prstGeom prst="rect">
            <a:avLst/>
          </a:prstGeom>
          <a:solidFill>
            <a:srgbClr val="FFFF00"/>
          </a:solidFill>
          <a:ln>
            <a:solidFill>
              <a:schemeClr val="tx1"/>
            </a:solidFill>
          </a:ln>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Judges 1:28-30</a:t>
            </a:r>
          </a:p>
          <a:p>
            <a:pPr algn="just"/>
            <a:r>
              <a:rPr lang="en-US" sz="2800" b="1" baseline="30000" dirty="0">
                <a:solidFill>
                  <a:srgbClr val="C00000"/>
                </a:solidFill>
                <a:latin typeface="Arial" panose="020B0604020202020204" pitchFamily="34" charset="0"/>
                <a:cs typeface="Arial" panose="020B0604020202020204" pitchFamily="34" charset="0"/>
              </a:rPr>
              <a:t>28</a:t>
            </a:r>
            <a:r>
              <a:rPr lang="en-US" sz="2800" b="1" dirty="0">
                <a:latin typeface="Arial" panose="020B0604020202020204" pitchFamily="34" charset="0"/>
                <a:cs typeface="Arial" panose="020B0604020202020204" pitchFamily="34" charset="0"/>
              </a:rPr>
              <a:t> </a:t>
            </a:r>
            <a:r>
              <a:rPr lang="en-US" sz="2800" b="1" i="1" dirty="0">
                <a:solidFill>
                  <a:srgbClr val="001320"/>
                </a:solidFill>
                <a:effectLst/>
                <a:latin typeface="Arial" panose="020B0604020202020204" pitchFamily="34" charset="0"/>
                <a:cs typeface="Arial" panose="020B0604020202020204" pitchFamily="34" charset="0"/>
              </a:rPr>
              <a:t>And it came to pass, when Israel was strong, that they put the Canaanites to tribute, and did not utterly drive them out. </a:t>
            </a:r>
            <a:r>
              <a:rPr lang="en-US" sz="2800" b="1" baseline="30000" dirty="0">
                <a:solidFill>
                  <a:srgbClr val="C00000"/>
                </a:solidFill>
                <a:latin typeface="Arial" panose="020B0604020202020204" pitchFamily="34" charset="0"/>
                <a:cs typeface="Arial" panose="020B0604020202020204" pitchFamily="34" charset="0"/>
              </a:rPr>
              <a:t>29  </a:t>
            </a:r>
            <a:r>
              <a:rPr lang="en-US" sz="2800" b="1" i="1" dirty="0">
                <a:solidFill>
                  <a:srgbClr val="001320"/>
                </a:solidFill>
                <a:effectLst/>
                <a:latin typeface="Arial" panose="020B0604020202020204" pitchFamily="34" charset="0"/>
                <a:cs typeface="Arial" panose="020B0604020202020204" pitchFamily="34" charset="0"/>
              </a:rPr>
              <a:t>Neither did Ephraim drive out the Canaanites that dwelt in Gezer; but the Canaanites dwelt in Gezer among them.</a:t>
            </a:r>
          </a:p>
          <a:p>
            <a:pPr algn="just"/>
            <a:endParaRPr lang="en-US" sz="2800" b="1" i="1" dirty="0">
              <a:solidFill>
                <a:srgbClr val="001320"/>
              </a:solidFill>
              <a:latin typeface="Arial" panose="020B0604020202020204" pitchFamily="34" charset="0"/>
              <a:cs typeface="Arial" panose="020B0604020202020204" pitchFamily="34" charset="0"/>
            </a:endParaRPr>
          </a:p>
          <a:p>
            <a:pPr algn="just"/>
            <a:r>
              <a:rPr lang="en-US" sz="2800" b="1" dirty="0">
                <a:solidFill>
                  <a:srgbClr val="C00000"/>
                </a:solidFill>
                <a:latin typeface="Arial" panose="020B0604020202020204" pitchFamily="34" charset="0"/>
                <a:cs typeface="Arial" panose="020B0604020202020204" pitchFamily="34" charset="0"/>
              </a:rPr>
              <a:t>Jeremiah 7:15</a:t>
            </a:r>
            <a:endParaRPr lang="en-US" sz="2800" b="1" i="1" dirty="0">
              <a:solidFill>
                <a:srgbClr val="C00000"/>
              </a:solidFill>
              <a:latin typeface="Arial" panose="020B0604020202020204" pitchFamily="34" charset="0"/>
              <a:cs typeface="Arial" panose="020B0604020202020204" pitchFamily="34" charset="0"/>
            </a:endParaRPr>
          </a:p>
          <a:p>
            <a:pPr algn="just"/>
            <a:r>
              <a:rPr lang="en-US" sz="2800" b="1" baseline="30000" dirty="0">
                <a:solidFill>
                  <a:srgbClr val="C00000"/>
                </a:solidFill>
                <a:latin typeface="Arial" panose="020B0604020202020204" pitchFamily="34" charset="0"/>
                <a:cs typeface="Arial" panose="020B0604020202020204" pitchFamily="34" charset="0"/>
              </a:rPr>
              <a:t>15 </a:t>
            </a:r>
            <a:r>
              <a:rPr lang="en-US" sz="2800" b="1" i="1" dirty="0">
                <a:solidFill>
                  <a:srgbClr val="001320"/>
                </a:solidFill>
                <a:effectLst/>
                <a:latin typeface="Arial" panose="020B0604020202020204" pitchFamily="34" charset="0"/>
                <a:cs typeface="Arial" panose="020B0604020202020204" pitchFamily="34" charset="0"/>
              </a:rPr>
              <a:t>And I will cast you out of my sight, as I have cast out all your brethren, even the whole seed of Ephraim.</a:t>
            </a:r>
          </a:p>
        </p:txBody>
      </p:sp>
      <p:sp>
        <p:nvSpPr>
          <p:cNvPr id="6" name="TextBox 5">
            <a:extLst>
              <a:ext uri="{FF2B5EF4-FFF2-40B4-BE49-F238E27FC236}">
                <a16:creationId xmlns:a16="http://schemas.microsoft.com/office/drawing/2014/main" id="{95DFE51A-401F-9BB1-C092-119EBC9A1072}"/>
              </a:ext>
            </a:extLst>
          </p:cNvPr>
          <p:cNvSpPr txBox="1"/>
          <p:nvPr/>
        </p:nvSpPr>
        <p:spPr>
          <a:xfrm>
            <a:off x="0" y="642523"/>
            <a:ext cx="12168334" cy="523220"/>
          </a:xfrm>
          <a:prstGeom prst="rect">
            <a:avLst/>
          </a:prstGeom>
          <a:noFill/>
          <a:ln>
            <a:noFill/>
          </a:ln>
        </p:spPr>
        <p:txBody>
          <a:bodyPr wrap="square">
            <a:spAutoFit/>
          </a:bodyPr>
          <a:lstStyle/>
          <a:p>
            <a:pPr algn="ctr"/>
            <a:r>
              <a:rPr lang="en-US" sz="2800" b="1" dirty="0">
                <a:latin typeface="Arial" panose="020B0604020202020204" pitchFamily="34" charset="0"/>
                <a:cs typeface="Arial" panose="020B0604020202020204" pitchFamily="34" charset="0"/>
              </a:rPr>
              <a:t>Ephraim</a:t>
            </a:r>
          </a:p>
        </p:txBody>
      </p:sp>
    </p:spTree>
    <p:extLst>
      <p:ext uri="{BB962C8B-B14F-4D97-AF65-F5344CB8AC3E}">
        <p14:creationId xmlns:p14="http://schemas.microsoft.com/office/powerpoint/2010/main" val="23933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5CFC-8043-A0E7-7F03-05885B27DCE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64DCE6-CD9F-D0EE-5798-D3F818E3DD93}"/>
              </a:ext>
            </a:extLst>
          </p:cNvPr>
          <p:cNvSpPr>
            <a:spLocks noGrp="1"/>
          </p:cNvSpPr>
          <p:nvPr>
            <p:ph type="sldNum" sz="quarter" idx="10"/>
          </p:nvPr>
        </p:nvSpPr>
        <p:spPr/>
        <p:txBody>
          <a:bodyPr/>
          <a:lstStyle/>
          <a:p>
            <a:fld id="{074AB93A-AEF6-4B2B-8015-AB1375F19FCF}" type="slidenum">
              <a:rPr lang="en-US" smtClean="0"/>
              <a:pPr/>
              <a:t>17</a:t>
            </a:fld>
            <a:endParaRPr lang="en-US"/>
          </a:p>
        </p:txBody>
      </p:sp>
      <p:sp>
        <p:nvSpPr>
          <p:cNvPr id="3" name="Title 1">
            <a:extLst>
              <a:ext uri="{FF2B5EF4-FFF2-40B4-BE49-F238E27FC236}">
                <a16:creationId xmlns:a16="http://schemas.microsoft.com/office/drawing/2014/main" id="{0B23CE12-7A1B-1A6C-772B-B47492D2BF17}"/>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Missing Tribes?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6A38356-0D51-F823-06CC-5D54307D5B60}"/>
              </a:ext>
            </a:extLst>
          </p:cNvPr>
          <p:cNvSpPr txBox="1"/>
          <p:nvPr/>
        </p:nvSpPr>
        <p:spPr>
          <a:xfrm>
            <a:off x="731047" y="642763"/>
            <a:ext cx="10647672" cy="569386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Ephraim</a:t>
            </a:r>
          </a:p>
          <a:p>
            <a:pPr marL="274320"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Largest of northern tribes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As Ephraim goes, so does northern kingdom</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Ephraim’s name used to represent N. kingdom &amp; idols</a:t>
            </a:r>
          </a:p>
          <a:p>
            <a:pPr marL="914400" lvl="1" indent="-457200">
              <a:buFont typeface="Courier New" panose="02070309020205020404" pitchFamily="49" charset="0"/>
              <a:buChar char="o"/>
            </a:pPr>
            <a:endParaRPr lang="en-US" sz="28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References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Jeremiah 7:15</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Book of Hosea condemns Ephraim</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Hosea 4:17</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Hosea 5:9, 11</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Hosea 7:1-16</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Hosea 13:1-3 !</a:t>
            </a:r>
          </a:p>
        </p:txBody>
      </p:sp>
    </p:spTree>
    <p:extLst>
      <p:ext uri="{BB962C8B-B14F-4D97-AF65-F5344CB8AC3E}">
        <p14:creationId xmlns:p14="http://schemas.microsoft.com/office/powerpoint/2010/main" val="55203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Missing Tribes?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EE977C0-A8E5-30B8-16F1-B90AA1C57108}"/>
              </a:ext>
            </a:extLst>
          </p:cNvPr>
          <p:cNvSpPr txBox="1"/>
          <p:nvPr/>
        </p:nvSpPr>
        <p:spPr>
          <a:xfrm>
            <a:off x="-12700" y="1239663"/>
            <a:ext cx="12204700" cy="1815882"/>
          </a:xfrm>
          <a:prstGeom prst="rect">
            <a:avLst/>
          </a:prstGeom>
          <a:solidFill>
            <a:srgbClr val="FFFF00"/>
          </a:solidFill>
          <a:ln>
            <a:solidFill>
              <a:schemeClr val="tx1"/>
            </a:solidFill>
          </a:ln>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Judges 18:30</a:t>
            </a:r>
          </a:p>
          <a:p>
            <a:pPr algn="just"/>
            <a:r>
              <a:rPr lang="en-US" sz="2800" b="1" baseline="30000" dirty="0">
                <a:solidFill>
                  <a:srgbClr val="C00000"/>
                </a:solidFill>
                <a:latin typeface="Arial" panose="020B0604020202020204" pitchFamily="34" charset="0"/>
                <a:cs typeface="Arial" panose="020B0604020202020204" pitchFamily="34" charset="0"/>
              </a:rPr>
              <a:t>28</a:t>
            </a:r>
            <a:r>
              <a:rPr lang="en-US" sz="2800" b="1" dirty="0">
                <a:latin typeface="Arial" panose="020B0604020202020204" pitchFamily="34" charset="0"/>
                <a:cs typeface="Arial" panose="020B0604020202020204" pitchFamily="34" charset="0"/>
              </a:rPr>
              <a:t> There the Danites set up for themselves the idol, and Jonathan son of Gershom, the son of Moses, and his sons were priests for the tribe of Dan until the time of the captivity of the land.</a:t>
            </a:r>
          </a:p>
        </p:txBody>
      </p:sp>
      <p:sp>
        <p:nvSpPr>
          <p:cNvPr id="5" name="TextBox 4">
            <a:extLst>
              <a:ext uri="{FF2B5EF4-FFF2-40B4-BE49-F238E27FC236}">
                <a16:creationId xmlns:a16="http://schemas.microsoft.com/office/drawing/2014/main" id="{D22D62E0-44D6-2DD2-E79C-F94F7072986A}"/>
              </a:ext>
            </a:extLst>
          </p:cNvPr>
          <p:cNvSpPr txBox="1"/>
          <p:nvPr/>
        </p:nvSpPr>
        <p:spPr>
          <a:xfrm>
            <a:off x="0" y="642523"/>
            <a:ext cx="12168334" cy="523220"/>
          </a:xfrm>
          <a:prstGeom prst="rect">
            <a:avLst/>
          </a:prstGeom>
          <a:noFill/>
          <a:ln>
            <a:noFill/>
          </a:ln>
        </p:spPr>
        <p:txBody>
          <a:bodyPr wrap="square">
            <a:spAutoFit/>
          </a:bodyPr>
          <a:lstStyle/>
          <a:p>
            <a:pPr algn="ctr"/>
            <a:r>
              <a:rPr lang="en-US" sz="2800" b="1" dirty="0">
                <a:latin typeface="Arial" panose="020B0604020202020204" pitchFamily="34" charset="0"/>
                <a:cs typeface="Arial" panose="020B0604020202020204" pitchFamily="34" charset="0"/>
              </a:rPr>
              <a:t>Dan</a:t>
            </a:r>
          </a:p>
        </p:txBody>
      </p:sp>
      <p:sp>
        <p:nvSpPr>
          <p:cNvPr id="6" name="TextBox 5">
            <a:extLst>
              <a:ext uri="{FF2B5EF4-FFF2-40B4-BE49-F238E27FC236}">
                <a16:creationId xmlns:a16="http://schemas.microsoft.com/office/drawing/2014/main" id="{8386C206-01F4-E2F6-856F-550EF878D39A}"/>
              </a:ext>
            </a:extLst>
          </p:cNvPr>
          <p:cNvSpPr txBox="1"/>
          <p:nvPr/>
        </p:nvSpPr>
        <p:spPr>
          <a:xfrm>
            <a:off x="947076" y="4092155"/>
            <a:ext cx="10215615" cy="1384995"/>
          </a:xfrm>
          <a:prstGeom prst="rect">
            <a:avLst/>
          </a:prstGeom>
          <a:noFill/>
        </p:spPr>
        <p:txBody>
          <a:bodyPr wrap="square" rtlCol="0">
            <a:spAutoFit/>
          </a:bodyPr>
          <a:lstStyle/>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Name “Dan” used synonymously with an idol worshipper</a:t>
            </a:r>
          </a:p>
          <a:p>
            <a:pPr marL="731520" lvl="1" indent="-457200">
              <a:buFont typeface="Wingdings" panose="05000000000000000000" pitchFamily="2" charset="2"/>
              <a:buChar char="Ø"/>
            </a:pPr>
            <a:endParaRPr lang="en-US" sz="2800" b="1" dirty="0">
              <a:latin typeface="Arial" panose="020B0604020202020204" pitchFamily="34" charset="0"/>
              <a:cs typeface="Arial" panose="020B0604020202020204" pitchFamily="34" charset="0"/>
            </a:endParaRPr>
          </a:p>
          <a:p>
            <a:pPr marL="731520" lvl="1"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“There goes a ‘Dan’.”</a:t>
            </a:r>
          </a:p>
        </p:txBody>
      </p:sp>
    </p:spTree>
    <p:extLst>
      <p:ext uri="{BB962C8B-B14F-4D97-AF65-F5344CB8AC3E}">
        <p14:creationId xmlns:p14="http://schemas.microsoft.com/office/powerpoint/2010/main" val="178175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725D8-FABF-E542-BE9C-C956AAC19C4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2D012B-8F4E-512A-2032-3F32CDE9E3A5}"/>
              </a:ext>
            </a:extLst>
          </p:cNvPr>
          <p:cNvSpPr>
            <a:spLocks noGrp="1"/>
          </p:cNvSpPr>
          <p:nvPr>
            <p:ph type="sldNum" sz="quarter" idx="10"/>
          </p:nvPr>
        </p:nvSpPr>
        <p:spPr/>
        <p:txBody>
          <a:bodyPr/>
          <a:lstStyle/>
          <a:p>
            <a:fld id="{074AB93A-AEF6-4B2B-8015-AB1375F19FCF}" type="slidenum">
              <a:rPr lang="en-US" smtClean="0"/>
              <a:pPr/>
              <a:t>19</a:t>
            </a:fld>
            <a:endParaRPr lang="en-US"/>
          </a:p>
        </p:txBody>
      </p:sp>
      <p:sp>
        <p:nvSpPr>
          <p:cNvPr id="3" name="Title 1">
            <a:extLst>
              <a:ext uri="{FF2B5EF4-FFF2-40B4-BE49-F238E27FC236}">
                <a16:creationId xmlns:a16="http://schemas.microsoft.com/office/drawing/2014/main" id="{69333D4C-F58C-9141-D2D4-0802F449AB7B}"/>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Missing Tribes?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35328D6-272E-A83D-4E14-702082D3DCB6}"/>
              </a:ext>
            </a:extLst>
          </p:cNvPr>
          <p:cNvSpPr txBox="1"/>
          <p:nvPr/>
        </p:nvSpPr>
        <p:spPr>
          <a:xfrm>
            <a:off x="985522" y="642763"/>
            <a:ext cx="10138723" cy="6093976"/>
          </a:xfrm>
          <a:prstGeom prst="rect">
            <a:avLst/>
          </a:prstGeom>
          <a:noFill/>
        </p:spPr>
        <p:txBody>
          <a:bodyPr wrap="square" rtlCol="0">
            <a:spAutoFit/>
          </a:bodyPr>
          <a:lstStyle/>
          <a:p>
            <a:pPr algn="ctr"/>
            <a:r>
              <a:rPr lang="en-US" sz="2600" b="1" dirty="0">
                <a:latin typeface="Arial" panose="020B0604020202020204" pitchFamily="34" charset="0"/>
                <a:cs typeface="Arial" panose="020B0604020202020204" pitchFamily="34" charset="0"/>
              </a:rPr>
              <a:t>Dan</a:t>
            </a:r>
          </a:p>
          <a:p>
            <a:pPr marL="457200" indent="-4572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1 Kings 12:26-29    &amp;    2 Kings 10:29</a:t>
            </a:r>
          </a:p>
          <a:p>
            <a:pPr marL="73152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Jeroboam – put altar and gold calf in Bethel and Tel Dan</a:t>
            </a:r>
          </a:p>
          <a:p>
            <a:pPr marL="73152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Danites worshipped idols until Assyrian captivity ~721 BC</a:t>
            </a:r>
          </a:p>
          <a:p>
            <a:endParaRPr lang="en-US" sz="2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Judges 18:30</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Dan worshipped idols</a:t>
            </a:r>
          </a:p>
          <a:p>
            <a:pPr marL="457200" indent="-457200">
              <a:buFont typeface="Arial" panose="020B0604020202020204" pitchFamily="34" charset="0"/>
              <a:buChar char="•"/>
            </a:pPr>
            <a:endParaRPr lang="en-US" sz="2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Jeremiah 4</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Disaster for northern kingdom</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Dan and Ephraim’s names are mentioned (verse 15)</a:t>
            </a:r>
          </a:p>
          <a:p>
            <a:pPr marL="914400" lvl="1" indent="-457200">
              <a:buFont typeface="Courier New" panose="02070309020205020404" pitchFamily="49" charset="0"/>
              <a:buChar char="o"/>
            </a:pPr>
            <a:endParaRPr lang="en-US" sz="2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Amos 8:11-14</a:t>
            </a:r>
          </a:p>
          <a:p>
            <a:pPr marL="914400" lvl="1" indent="-457200">
              <a:buFont typeface="Courier New" panose="02070309020205020404" pitchFamily="49" charset="0"/>
              <a:buChar char="o"/>
            </a:pPr>
            <a:r>
              <a:rPr lang="en-US" sz="2600" b="1" dirty="0">
                <a:latin typeface="Arial" panose="020B0604020202020204" pitchFamily="34" charset="0"/>
                <a:cs typeface="Arial" panose="020B0604020202020204" pitchFamily="34" charset="0"/>
              </a:rPr>
              <a:t>Last mention of Dan in Bible</a:t>
            </a:r>
          </a:p>
        </p:txBody>
      </p:sp>
    </p:spTree>
    <p:extLst>
      <p:ext uri="{BB962C8B-B14F-4D97-AF65-F5344CB8AC3E}">
        <p14:creationId xmlns:p14="http://schemas.microsoft.com/office/powerpoint/2010/main" val="260706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Contextual Interpretation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926E837-121D-F063-C397-03F1FF9E544A}"/>
              </a:ext>
            </a:extLst>
          </p:cNvPr>
          <p:cNvSpPr txBox="1"/>
          <p:nvPr/>
        </p:nvSpPr>
        <p:spPr>
          <a:xfrm>
            <a:off x="1558845" y="652488"/>
            <a:ext cx="8992077" cy="5878532"/>
          </a:xfrm>
          <a:prstGeom prst="rect">
            <a:avLst/>
          </a:prstGeom>
          <a:noFill/>
        </p:spPr>
        <p:txBody>
          <a:bodyPr wrap="square">
            <a:spAutoFit/>
          </a:bodyPr>
          <a:lstStyle/>
          <a:p>
            <a:pPr algn="ctr">
              <a:buClr>
                <a:schemeClr val="tx1"/>
              </a:buClr>
              <a:defRPr/>
            </a:pPr>
            <a:r>
              <a:rPr lang="en-US" sz="3200" b="1" u="sng" dirty="0">
                <a:latin typeface="Arial" charset="0"/>
              </a:rPr>
              <a:t>Interpretation of Revelation Verses/Symbols</a:t>
            </a:r>
          </a:p>
          <a:p>
            <a:pPr algn="ctr">
              <a:buClr>
                <a:schemeClr val="tx1"/>
              </a:buClr>
              <a:defRPr/>
            </a:pPr>
            <a:r>
              <a:rPr lang="en-US" sz="2400" b="1" dirty="0">
                <a:solidFill>
                  <a:srgbClr val="C00000"/>
                </a:solidFill>
                <a:latin typeface="Arial" charset="0"/>
              </a:rPr>
              <a:t>(must follow this order)</a:t>
            </a:r>
          </a:p>
          <a:p>
            <a:pPr>
              <a:buClr>
                <a:schemeClr val="tx1"/>
              </a:buClr>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surrounding verses</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chapter</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Revelation Tribulation</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history of time period</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remainder of Bible</a:t>
            </a:r>
          </a:p>
        </p:txBody>
      </p:sp>
    </p:spTree>
    <p:extLst>
      <p:ext uri="{BB962C8B-B14F-4D97-AF65-F5344CB8AC3E}">
        <p14:creationId xmlns:p14="http://schemas.microsoft.com/office/powerpoint/2010/main" val="231438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fade">
                                      <p:cBhvr>
                                        <p:cTn id="3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20</a:t>
            </a:fld>
            <a:endParaRPr lang="en-US"/>
          </a:p>
        </p:txBody>
      </p:sp>
      <p:pic>
        <p:nvPicPr>
          <p:cNvPr id="4" name="Picture 3">
            <a:extLst>
              <a:ext uri="{FF2B5EF4-FFF2-40B4-BE49-F238E27FC236}">
                <a16:creationId xmlns:a16="http://schemas.microsoft.com/office/drawing/2014/main" id="{95984E46-E6EA-638B-C970-31FC46DC68A1}"/>
              </a:ext>
            </a:extLst>
          </p:cNvPr>
          <p:cNvPicPr>
            <a:picLocks noChangeAspect="1"/>
          </p:cNvPicPr>
          <p:nvPr/>
        </p:nvPicPr>
        <p:blipFill>
          <a:blip r:embed="rId3"/>
          <a:stretch>
            <a:fillRect/>
          </a:stretch>
        </p:blipFill>
        <p:spPr>
          <a:xfrm>
            <a:off x="-5212" y="0"/>
            <a:ext cx="12198946" cy="6858000"/>
          </a:xfrm>
          <a:prstGeom prst="rect">
            <a:avLst/>
          </a:prstGeom>
        </p:spPr>
      </p:pic>
    </p:spTree>
    <p:extLst>
      <p:ext uri="{BB962C8B-B14F-4D97-AF65-F5344CB8AC3E}">
        <p14:creationId xmlns:p14="http://schemas.microsoft.com/office/powerpoint/2010/main" val="9949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9CE585-63A4-C8D5-8D8B-CB641F0E7213}"/>
              </a:ext>
            </a:extLst>
          </p:cNvPr>
          <p:cNvSpPr/>
          <p:nvPr/>
        </p:nvSpPr>
        <p:spPr>
          <a:xfrm>
            <a:off x="-8792" y="0"/>
            <a:ext cx="12200792" cy="68580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21</a:t>
            </a:fld>
            <a:endParaRPr lang="en-US"/>
          </a:p>
        </p:txBody>
      </p:sp>
      <p:pic>
        <p:nvPicPr>
          <p:cNvPr id="4" name="Picture 3">
            <a:extLst>
              <a:ext uri="{FF2B5EF4-FFF2-40B4-BE49-F238E27FC236}">
                <a16:creationId xmlns:a16="http://schemas.microsoft.com/office/drawing/2014/main" id="{63CA060E-EA8B-3EBD-964E-FCBBBB2F44FE}"/>
              </a:ext>
            </a:extLst>
          </p:cNvPr>
          <p:cNvPicPr>
            <a:picLocks noChangeAspect="1"/>
          </p:cNvPicPr>
          <p:nvPr/>
        </p:nvPicPr>
        <p:blipFill>
          <a:blip r:embed="rId3"/>
          <a:stretch>
            <a:fillRect/>
          </a:stretch>
        </p:blipFill>
        <p:spPr>
          <a:xfrm>
            <a:off x="0" y="0"/>
            <a:ext cx="12200792" cy="6858000"/>
          </a:xfrm>
          <a:prstGeom prst="rect">
            <a:avLst/>
          </a:prstGeom>
        </p:spPr>
      </p:pic>
    </p:spTree>
    <p:extLst>
      <p:ext uri="{BB962C8B-B14F-4D97-AF65-F5344CB8AC3E}">
        <p14:creationId xmlns:p14="http://schemas.microsoft.com/office/powerpoint/2010/main" val="137396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EB0D613-56B5-75FB-4F77-DC320418755C}"/>
              </a:ext>
            </a:extLst>
          </p:cNvPr>
          <p:cNvSpPr/>
          <p:nvPr/>
        </p:nvSpPr>
        <p:spPr>
          <a:xfrm>
            <a:off x="1774983" y="4575577"/>
            <a:ext cx="8229600" cy="61874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Missing Tribes?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1CC4E4-C16C-A4B1-35AD-828AFD4FF559}"/>
              </a:ext>
            </a:extLst>
          </p:cNvPr>
          <p:cNvSpPr txBox="1"/>
          <p:nvPr/>
        </p:nvSpPr>
        <p:spPr>
          <a:xfrm>
            <a:off x="1895334" y="1694146"/>
            <a:ext cx="8319099" cy="3539430"/>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1.  What land-owning tribes are missing?</a:t>
            </a:r>
          </a:p>
          <a:p>
            <a:pPr marL="514350" indent="-5143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pPr marL="514350" indent="-514350">
              <a:buFont typeface="Arial" panose="020B0604020202020204" pitchFamily="34" charset="0"/>
              <a:buChar char="•"/>
            </a:pPr>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2.  Why are they missing?</a:t>
            </a:r>
          </a:p>
          <a:p>
            <a:endParaRPr lang="en-US" sz="3200" b="1"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3.  What does that have to do with me?</a:t>
            </a:r>
          </a:p>
        </p:txBody>
      </p:sp>
    </p:spTree>
    <p:extLst>
      <p:ext uri="{BB962C8B-B14F-4D97-AF65-F5344CB8AC3E}">
        <p14:creationId xmlns:p14="http://schemas.microsoft.com/office/powerpoint/2010/main" val="35872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13094-1E92-5B72-9652-3E7295F7312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DA64CF-85E5-217D-7E67-DA1BA8E94600}"/>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itle 1">
            <a:extLst>
              <a:ext uri="{FF2B5EF4-FFF2-40B4-BE49-F238E27FC236}">
                <a16:creationId xmlns:a16="http://schemas.microsoft.com/office/drawing/2014/main" id="{12F78410-2802-3AF0-1566-1F0EEFEDF57B}"/>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Contextual Interpretation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27D0614-301C-EB54-958A-3F4164A82829}"/>
              </a:ext>
            </a:extLst>
          </p:cNvPr>
          <p:cNvSpPr txBox="1"/>
          <p:nvPr/>
        </p:nvSpPr>
        <p:spPr>
          <a:xfrm>
            <a:off x="1980723" y="652488"/>
            <a:ext cx="8148321" cy="5693866"/>
          </a:xfrm>
          <a:prstGeom prst="rect">
            <a:avLst/>
          </a:prstGeom>
          <a:noFill/>
        </p:spPr>
        <p:txBody>
          <a:bodyPr wrap="square">
            <a:spAutoFit/>
          </a:bodyPr>
          <a:lstStyle/>
          <a:p>
            <a:pPr algn="ctr">
              <a:buClr>
                <a:schemeClr val="tx1"/>
              </a:buClr>
              <a:defRPr/>
            </a:pPr>
            <a:r>
              <a:rPr lang="en-US" sz="2800" b="1" u="sng" dirty="0">
                <a:latin typeface="Arial" charset="0"/>
              </a:rPr>
              <a:t>My Knowledge of Revelation Reside In:</a:t>
            </a:r>
          </a:p>
          <a:p>
            <a:pPr algn="ctr">
              <a:buClr>
                <a:schemeClr val="tx1"/>
              </a:buClr>
              <a:defRPr/>
            </a:pPr>
            <a:endParaRPr lang="en-US" sz="2800" b="1" dirty="0">
              <a:latin typeface="Arial" charset="0"/>
            </a:endParaRPr>
          </a:p>
          <a:p>
            <a:pPr marL="274320" indent="-385763">
              <a:buClr>
                <a:schemeClr val="tx1"/>
              </a:buClr>
              <a:buFont typeface="+mj-lt"/>
              <a:buAutoNum type="arabicPeriod"/>
              <a:defRPr/>
            </a:pPr>
            <a:r>
              <a:rPr lang="en-US" sz="2800" b="1" dirty="0">
                <a:latin typeface="Arial" charset="0"/>
              </a:rPr>
              <a:t>  Revelation</a:t>
            </a:r>
          </a:p>
          <a:p>
            <a:pPr marL="802957" lvl="1" indent="-457200">
              <a:buClr>
                <a:schemeClr val="tx1"/>
              </a:buClr>
              <a:buFont typeface="Arial" panose="020B0604020202020204" pitchFamily="34" charset="0"/>
              <a:buChar char="•"/>
              <a:defRPr/>
            </a:pPr>
            <a:r>
              <a:rPr lang="en-US" sz="2800" b="1" dirty="0">
                <a:latin typeface="Arial" charset="0"/>
              </a:rPr>
              <a:t>Accept what Revelation gives you</a:t>
            </a:r>
          </a:p>
          <a:p>
            <a:pPr marL="1260157" lvl="2" indent="-457200">
              <a:buClr>
                <a:schemeClr val="tx1"/>
              </a:buClr>
              <a:buFont typeface="Courier New" panose="02070309020205020404" pitchFamily="49" charset="0"/>
              <a:buChar char="o"/>
              <a:defRPr/>
            </a:pPr>
            <a:r>
              <a:rPr lang="en-US" sz="2800" b="1" dirty="0">
                <a:latin typeface="Arial" charset="0"/>
              </a:rPr>
              <a:t>Tribulation characteristics</a:t>
            </a:r>
          </a:p>
          <a:p>
            <a:pPr marL="1260157" lvl="2" indent="-457200">
              <a:buClr>
                <a:schemeClr val="tx1"/>
              </a:buClr>
              <a:buFont typeface="Courier New" panose="02070309020205020404" pitchFamily="49" charset="0"/>
              <a:buChar char="o"/>
              <a:defRPr/>
            </a:pPr>
            <a:r>
              <a:rPr lang="en-US" sz="2800" b="1" dirty="0">
                <a:latin typeface="Arial" charset="0"/>
              </a:rPr>
              <a:t>New Jerusalem characteristics</a:t>
            </a:r>
          </a:p>
          <a:p>
            <a:pPr marL="1260157" lvl="2" indent="-457200">
              <a:buClr>
                <a:schemeClr val="tx1"/>
              </a:buClr>
              <a:buFont typeface="Courier New" panose="02070309020205020404" pitchFamily="49" charset="0"/>
              <a:buChar char="o"/>
              <a:defRPr/>
            </a:pPr>
            <a:r>
              <a:rPr lang="en-US" sz="2800" b="1" dirty="0">
                <a:latin typeface="Arial" charset="0"/>
              </a:rPr>
              <a:t>Villain characteristics</a:t>
            </a:r>
          </a:p>
          <a:p>
            <a:pPr marL="385763" indent="-385763">
              <a:buClr>
                <a:schemeClr val="tx1"/>
              </a:buClr>
              <a:buFont typeface="+mj-lt"/>
              <a:buAutoNum type="arabicPeriod"/>
              <a:defRPr/>
            </a:pPr>
            <a:endParaRPr lang="en-US" sz="2800" b="1" dirty="0">
              <a:latin typeface="Arial" charset="0"/>
            </a:endParaRPr>
          </a:p>
          <a:p>
            <a:pPr marL="385763" indent="-385763">
              <a:buClr>
                <a:schemeClr val="tx1"/>
              </a:buClr>
              <a:buFont typeface="+mj-lt"/>
              <a:buAutoNum type="arabicPeriod"/>
              <a:defRPr/>
            </a:pPr>
            <a:r>
              <a:rPr lang="en-US" sz="2800" b="1" dirty="0">
                <a:latin typeface="Arial" charset="0"/>
              </a:rPr>
              <a:t>  History</a:t>
            </a:r>
          </a:p>
          <a:p>
            <a:pPr marL="914400" lvl="1" indent="-457200">
              <a:buClr>
                <a:schemeClr val="tx1"/>
              </a:buClr>
              <a:buFont typeface="Arial" panose="020B0604020202020204" pitchFamily="34" charset="0"/>
              <a:buChar char="•"/>
              <a:defRPr/>
            </a:pPr>
            <a:r>
              <a:rPr lang="en-US" sz="2800" b="1" dirty="0">
                <a:latin typeface="Arial" charset="0"/>
              </a:rPr>
              <a:t>In which Revelation was written</a:t>
            </a:r>
          </a:p>
          <a:p>
            <a:pPr marL="914400" lvl="1" indent="-457200">
              <a:buClr>
                <a:schemeClr val="tx1"/>
              </a:buClr>
              <a:buFont typeface="Arial" panose="020B0604020202020204" pitchFamily="34" charset="0"/>
              <a:buChar char="•"/>
              <a:defRPr/>
            </a:pPr>
            <a:endParaRPr lang="en-US" sz="2800" b="1" dirty="0">
              <a:latin typeface="Arial" charset="0"/>
            </a:endParaRPr>
          </a:p>
          <a:p>
            <a:pPr marL="385763" indent="-385763">
              <a:buClr>
                <a:schemeClr val="tx1"/>
              </a:buClr>
              <a:buFont typeface="+mj-lt"/>
              <a:buAutoNum type="arabicPeriod"/>
              <a:defRPr/>
            </a:pPr>
            <a:r>
              <a:rPr lang="en-US" sz="2800" b="1" dirty="0">
                <a:latin typeface="Arial" charset="0"/>
              </a:rPr>
              <a:t> Bible</a:t>
            </a:r>
          </a:p>
          <a:p>
            <a:pPr marL="914400" lvl="1" indent="-457200">
              <a:buClr>
                <a:schemeClr val="tx1"/>
              </a:buClr>
              <a:buFont typeface="Arial" panose="020B0604020202020204" pitchFamily="34" charset="0"/>
              <a:buChar char="•"/>
              <a:defRPr/>
            </a:pPr>
            <a:r>
              <a:rPr lang="en-US" sz="2800" b="1" dirty="0">
                <a:latin typeface="Arial" charset="0"/>
              </a:rPr>
              <a:t>Best commentary on Revelation</a:t>
            </a:r>
          </a:p>
        </p:txBody>
      </p:sp>
      <p:sp>
        <p:nvSpPr>
          <p:cNvPr id="5" name="TextBox 4">
            <a:extLst>
              <a:ext uri="{FF2B5EF4-FFF2-40B4-BE49-F238E27FC236}">
                <a16:creationId xmlns:a16="http://schemas.microsoft.com/office/drawing/2014/main" id="{DDBFE97A-B3A2-D8F0-2143-1D4ED7BE9FEC}"/>
              </a:ext>
            </a:extLst>
          </p:cNvPr>
          <p:cNvSpPr txBox="1"/>
          <p:nvPr/>
        </p:nvSpPr>
        <p:spPr>
          <a:xfrm>
            <a:off x="0" y="6338862"/>
            <a:ext cx="12198946" cy="523220"/>
          </a:xfrm>
          <a:prstGeom prst="rect">
            <a:avLst/>
          </a:prstGeom>
          <a:solidFill>
            <a:srgbClr val="C00000"/>
          </a:solidFill>
        </p:spPr>
        <p:txBody>
          <a:bodyPr wrap="square">
            <a:spAutoFit/>
          </a:bodyPr>
          <a:lstStyle/>
          <a:p>
            <a:pPr algn="ctr">
              <a:buClr>
                <a:schemeClr val="tx1"/>
              </a:buClr>
              <a:defRPr/>
            </a:pPr>
            <a:r>
              <a:rPr lang="en-US" sz="2800" b="1" dirty="0">
                <a:solidFill>
                  <a:srgbClr val="FFFF00"/>
                </a:solidFill>
                <a:latin typeface="Arial" charset="0"/>
              </a:rPr>
              <a:t>Dependable and Defendable</a:t>
            </a:r>
          </a:p>
        </p:txBody>
      </p:sp>
    </p:spTree>
    <p:extLst>
      <p:ext uri="{BB962C8B-B14F-4D97-AF65-F5344CB8AC3E}">
        <p14:creationId xmlns:p14="http://schemas.microsoft.com/office/powerpoint/2010/main" val="20396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fade">
                                      <p:cBhvr>
                                        <p:cTn id="30" dur="500"/>
                                        <p:tgtEl>
                                          <p:spTgt spid="4">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Effect transition="in" filter="fade">
                                      <p:cBhvr>
                                        <p:cTn id="35" dur="500"/>
                                        <p:tgtEl>
                                          <p:spTgt spid="4">
                                            <p:txEl>
                                              <p:pRg st="11" end="11"/>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12" end="12"/>
                                            </p:txEl>
                                          </p:spTgt>
                                        </p:tgtEl>
                                        <p:attrNameLst>
                                          <p:attrName>style.visibility</p:attrName>
                                        </p:attrNameLst>
                                      </p:cBhvr>
                                      <p:to>
                                        <p:strVal val="visible"/>
                                      </p:to>
                                    </p:set>
                                    <p:animEffect transition="in" filter="fade">
                                      <p:cBhvr>
                                        <p:cTn id="38" dur="500"/>
                                        <p:tgtEl>
                                          <p:spTgt spid="4">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2210544" y="2638356"/>
            <a:ext cx="7770910"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7</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Numerology</a:t>
            </a:r>
          </a:p>
        </p:txBody>
      </p:sp>
      <p:sp>
        <p:nvSpPr>
          <p:cNvPr id="4" name="TextBox 3">
            <a:extLst>
              <a:ext uri="{FF2B5EF4-FFF2-40B4-BE49-F238E27FC236}">
                <a16:creationId xmlns:a16="http://schemas.microsoft.com/office/drawing/2014/main" id="{ECEB7EC2-FCDD-F0DA-2F34-EEAB7414D197}"/>
              </a:ext>
            </a:extLst>
          </p:cNvPr>
          <p:cNvSpPr txBox="1"/>
          <p:nvPr/>
        </p:nvSpPr>
        <p:spPr>
          <a:xfrm>
            <a:off x="1513076" y="651579"/>
            <a:ext cx="9083615" cy="5693866"/>
          </a:xfrm>
          <a:prstGeom prst="rect">
            <a:avLst/>
          </a:prstGeom>
          <a:noFill/>
        </p:spPr>
        <p:txBody>
          <a:bodyPr wrap="square" rtlCol="0">
            <a:spAutoFit/>
          </a:bodyPr>
          <a:lstStyle/>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Numerology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Study of usage of numbers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Numbers are critical to Revelation</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Numbers help us understand Revelation</a:t>
            </a:r>
          </a:p>
          <a:p>
            <a:pPr marL="731520" lvl="1"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Numbers have meaning/usage today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We’re # 1</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Lucky 7</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Unlucky 13</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“If I’ve told you once, I’ve told you 1000 times”</a:t>
            </a:r>
          </a:p>
          <a:p>
            <a:pPr marL="731520" lvl="1" indent="-27432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latin typeface="Arial" panose="020B0604020202020204" pitchFamily="34" charset="0"/>
                <a:cs typeface="Arial" panose="020B0604020202020204" pitchFamily="34" charset="0"/>
              </a:rPr>
              <a:t>Multiplication used symbolically = “many”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Forgive brother 7 times?  70 x 7 (Matt 18:22)</a:t>
            </a:r>
          </a:p>
        </p:txBody>
      </p:sp>
    </p:spTree>
    <p:extLst>
      <p:ext uri="{BB962C8B-B14F-4D97-AF65-F5344CB8AC3E}">
        <p14:creationId xmlns:p14="http://schemas.microsoft.com/office/powerpoint/2010/main" val="130345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500"/>
                                        <p:tgtEl>
                                          <p:spTgt spid="4">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fade">
                                      <p:cBhvr>
                                        <p:cTn id="10" dur="500"/>
                                        <p:tgtEl>
                                          <p:spTgt spid="4">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fade">
                                      <p:cBhvr>
                                        <p:cTn id="13" dur="500"/>
                                        <p:tgtEl>
                                          <p:spTgt spid="4">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fade">
                                      <p:cBhvr>
                                        <p:cTn id="16" dur="500"/>
                                        <p:tgtEl>
                                          <p:spTgt spid="4">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fade">
                                      <p:cBhvr>
                                        <p:cTn id="19" dur="500"/>
                                        <p:tgtEl>
                                          <p:spTgt spid="4">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fade">
                                      <p:cBhvr>
                                        <p:cTn id="24" dur="500"/>
                                        <p:tgtEl>
                                          <p:spTgt spid="4">
                                            <p:txEl>
                                              <p:pRg st="11" end="1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Effect transition="in" filter="fade">
                                      <p:cBhvr>
                                        <p:cTn id="2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Numerology</a:t>
            </a:r>
          </a:p>
        </p:txBody>
      </p:sp>
      <p:sp>
        <p:nvSpPr>
          <p:cNvPr id="4" name="TextBox 3">
            <a:extLst>
              <a:ext uri="{FF2B5EF4-FFF2-40B4-BE49-F238E27FC236}">
                <a16:creationId xmlns:a16="http://schemas.microsoft.com/office/drawing/2014/main" id="{3A2C4C4B-DB25-E5AC-DAF2-4F7273385D62}"/>
              </a:ext>
            </a:extLst>
          </p:cNvPr>
          <p:cNvSpPr txBox="1"/>
          <p:nvPr/>
        </p:nvSpPr>
        <p:spPr>
          <a:xfrm>
            <a:off x="1677935" y="651579"/>
            <a:ext cx="8753896" cy="6555641"/>
          </a:xfrm>
          <a:prstGeom prst="rect">
            <a:avLst/>
          </a:prstGeom>
          <a:noFill/>
        </p:spPr>
        <p:txBody>
          <a:bodyPr wrap="square" rtlCol="0">
            <a:spAutoFit/>
          </a:bodyPr>
          <a:lstStyle/>
          <a:p>
            <a:pPr marL="274320" indent="-27432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4</a:t>
            </a:r>
            <a:r>
              <a:rPr lang="en-US" sz="2800" b="1" dirty="0">
                <a:latin typeface="Arial" panose="020B0604020202020204" pitchFamily="34" charset="0"/>
                <a:cs typeface="Arial" panose="020B0604020202020204" pitchFamily="34" charset="0"/>
              </a:rPr>
              <a:t>  =  earth-centered</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Winds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Compass directions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Corners of the earth</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Beasts around throne (lion, calf, man, eagle)</a:t>
            </a:r>
          </a:p>
          <a:p>
            <a:pPr lvl="1"/>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7</a:t>
            </a:r>
            <a:r>
              <a:rPr lang="en-US" sz="2800" b="1" dirty="0">
                <a:latin typeface="Arial" panose="020B0604020202020204" pitchFamily="34" charset="0"/>
                <a:cs typeface="Arial" panose="020B0604020202020204" pitchFamily="34" charset="0"/>
              </a:rPr>
              <a:t>  =  complete, religious implications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God rested on 7</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day (Sabbath)</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Passover = 7 days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Famine every 7 years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Lev 4:6 – Priest sprinkled blood 7x on Ark</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Jericho – 7 days; 7 times on 7</a:t>
            </a:r>
            <a:r>
              <a:rPr lang="en-US" sz="2800" b="1" baseline="30000" dirty="0">
                <a:latin typeface="Arial" panose="020B0604020202020204" pitchFamily="34" charset="0"/>
                <a:cs typeface="Arial" panose="020B0604020202020204" pitchFamily="34" charset="0"/>
              </a:rPr>
              <a:t>th</a:t>
            </a:r>
            <a:r>
              <a:rPr lang="en-US" sz="2800" b="1" dirty="0">
                <a:latin typeface="Arial" panose="020B0604020202020204" pitchFamily="34" charset="0"/>
                <a:cs typeface="Arial" panose="020B0604020202020204" pitchFamily="34" charset="0"/>
              </a:rPr>
              <a:t> day</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Naaman dipped 7 times in Jordan River</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Many instances in Revelation</a:t>
            </a:r>
          </a:p>
          <a:p>
            <a:pPr lvl="1"/>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86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Effect transition="in" filter="fade">
                                      <p:cBhvr>
                                        <p:cTn id="13" dur="500"/>
                                        <p:tgtEl>
                                          <p:spTgt spid="4">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animEffect transition="in" filter="fade">
                                      <p:cBhvr>
                                        <p:cTn id="16" dur="500"/>
                                        <p:tgtEl>
                                          <p:spTgt spid="4">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Effect transition="in" filter="fade">
                                      <p:cBhvr>
                                        <p:cTn id="19" dur="500"/>
                                        <p:tgtEl>
                                          <p:spTgt spid="4">
                                            <p:txEl>
                                              <p:pRg st="10" end="1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animEffect transition="in" filter="fade">
                                      <p:cBhvr>
                                        <p:cTn id="22" dur="500"/>
                                        <p:tgtEl>
                                          <p:spTgt spid="4">
                                            <p:txEl>
                                              <p:pRg st="11" end="1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animEffect transition="in" filter="fade">
                                      <p:cBhvr>
                                        <p:cTn id="25" dur="500"/>
                                        <p:tgtEl>
                                          <p:spTgt spid="4">
                                            <p:txEl>
                                              <p:pRg st="12" end="1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13" end="13"/>
                                            </p:txEl>
                                          </p:spTgt>
                                        </p:tgtEl>
                                        <p:attrNameLst>
                                          <p:attrName>style.visibility</p:attrName>
                                        </p:attrNameLst>
                                      </p:cBhvr>
                                      <p:to>
                                        <p:strVal val="visible"/>
                                      </p:to>
                                    </p:set>
                                    <p:animEffect transition="in" filter="fade">
                                      <p:cBhvr>
                                        <p:cTn id="28"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“7’s” of Revelation</a:t>
            </a:r>
          </a:p>
        </p:txBody>
      </p:sp>
      <p:sp>
        <p:nvSpPr>
          <p:cNvPr id="4" name="TextBox 3">
            <a:extLst>
              <a:ext uri="{FF2B5EF4-FFF2-40B4-BE49-F238E27FC236}">
                <a16:creationId xmlns:a16="http://schemas.microsoft.com/office/drawing/2014/main" id="{50E8098F-C7CB-E33F-05FA-E42D7E0B02EF}"/>
              </a:ext>
            </a:extLst>
          </p:cNvPr>
          <p:cNvSpPr txBox="1"/>
          <p:nvPr/>
        </p:nvSpPr>
        <p:spPr>
          <a:xfrm>
            <a:off x="-11082" y="654133"/>
            <a:ext cx="6460069" cy="5693866"/>
          </a:xfrm>
          <a:prstGeom prst="rect">
            <a:avLst/>
          </a:prstGeom>
          <a:solidFill>
            <a:schemeClr val="accent1">
              <a:lumMod val="20000"/>
              <a:lumOff val="80000"/>
            </a:schemeClr>
          </a:solidFill>
          <a:ln>
            <a:solidFill>
              <a:schemeClr val="accent1"/>
            </a:solidFill>
          </a:ln>
        </p:spPr>
        <p:txBody>
          <a:bodyPr wrap="square">
            <a:spAutoFit/>
          </a:bodyPr>
          <a:lstStyle/>
          <a:p>
            <a:r>
              <a:rPr lang="en-US" sz="2800" b="1" dirty="0">
                <a:latin typeface="Arial" panose="020B0604020202020204" pitchFamily="34" charset="0"/>
                <a:cs typeface="Arial" panose="020B0604020202020204" pitchFamily="34" charset="0"/>
              </a:rPr>
              <a:t>7 churches   </a:t>
            </a:r>
            <a:r>
              <a:rPr lang="en-US" sz="2800" b="1" dirty="0">
                <a:solidFill>
                  <a:srgbClr val="C00000"/>
                </a:solidFill>
                <a:latin typeface="Arial" panose="020B0604020202020204" pitchFamily="34" charset="0"/>
                <a:cs typeface="Arial" panose="020B0604020202020204" pitchFamily="34" charset="0"/>
              </a:rPr>
              <a:t>(1)</a:t>
            </a:r>
          </a:p>
          <a:p>
            <a:r>
              <a:rPr lang="en-US" sz="2800" b="1" dirty="0">
                <a:latin typeface="Arial" panose="020B0604020202020204" pitchFamily="34" charset="0"/>
                <a:cs typeface="Arial" panose="020B0604020202020204" pitchFamily="34" charset="0"/>
              </a:rPr>
              <a:t>7 spirits of God   </a:t>
            </a:r>
            <a:r>
              <a:rPr lang="en-US" sz="2800" b="1" dirty="0">
                <a:solidFill>
                  <a:srgbClr val="C00000"/>
                </a:solidFill>
                <a:latin typeface="Arial" panose="020B0604020202020204" pitchFamily="34" charset="0"/>
                <a:cs typeface="Arial" panose="020B0604020202020204" pitchFamily="34" charset="0"/>
              </a:rPr>
              <a:t>(1, 4, 5)</a:t>
            </a:r>
          </a:p>
          <a:p>
            <a:r>
              <a:rPr lang="en-US" sz="2800" b="1" dirty="0">
                <a:latin typeface="Arial" panose="020B0604020202020204" pitchFamily="34" charset="0"/>
                <a:cs typeface="Arial" panose="020B0604020202020204" pitchFamily="34" charset="0"/>
              </a:rPr>
              <a:t>7 golden lampstands   </a:t>
            </a:r>
            <a:r>
              <a:rPr lang="en-US" sz="2800" b="1" dirty="0">
                <a:solidFill>
                  <a:srgbClr val="C00000"/>
                </a:solidFill>
                <a:latin typeface="Arial" panose="020B0604020202020204" pitchFamily="34" charset="0"/>
                <a:cs typeface="Arial" panose="020B0604020202020204" pitchFamily="34" charset="0"/>
              </a:rPr>
              <a:t>(1, 20)</a:t>
            </a:r>
          </a:p>
          <a:p>
            <a:r>
              <a:rPr lang="en-US" sz="2800" b="1" dirty="0">
                <a:latin typeface="Arial" panose="020B0604020202020204" pitchFamily="34" charset="0"/>
                <a:cs typeface="Arial" panose="020B0604020202020204" pitchFamily="34" charset="0"/>
              </a:rPr>
              <a:t>7 stars   </a:t>
            </a:r>
            <a:r>
              <a:rPr lang="en-US" sz="2800" b="1" dirty="0">
                <a:solidFill>
                  <a:srgbClr val="C00000"/>
                </a:solidFill>
                <a:latin typeface="Arial" panose="020B0604020202020204" pitchFamily="34" charset="0"/>
                <a:cs typeface="Arial" panose="020B0604020202020204" pitchFamily="34" charset="0"/>
              </a:rPr>
              <a:t>(1, 20)</a:t>
            </a:r>
          </a:p>
          <a:p>
            <a:r>
              <a:rPr lang="en-US" sz="2800" b="1" dirty="0">
                <a:latin typeface="Arial" panose="020B0604020202020204" pitchFamily="34" charset="0"/>
                <a:cs typeface="Arial" panose="020B0604020202020204" pitchFamily="34" charset="0"/>
              </a:rPr>
              <a:t>7 lamps of fire   </a:t>
            </a:r>
            <a:r>
              <a:rPr lang="en-US" sz="2800" b="1" dirty="0">
                <a:solidFill>
                  <a:srgbClr val="C00000"/>
                </a:solidFill>
                <a:latin typeface="Arial" panose="020B0604020202020204" pitchFamily="34" charset="0"/>
                <a:cs typeface="Arial" panose="020B0604020202020204" pitchFamily="34" charset="0"/>
              </a:rPr>
              <a:t>(4)</a:t>
            </a:r>
          </a:p>
          <a:p>
            <a:r>
              <a:rPr lang="en-US" sz="2800" b="1" dirty="0">
                <a:latin typeface="Arial" panose="020B0604020202020204" pitchFamily="34" charset="0"/>
                <a:cs typeface="Arial" panose="020B0604020202020204" pitchFamily="34" charset="0"/>
              </a:rPr>
              <a:t>7 seals on the scroll   </a:t>
            </a:r>
            <a:r>
              <a:rPr lang="en-US" sz="2800" b="1" dirty="0">
                <a:solidFill>
                  <a:srgbClr val="C00000"/>
                </a:solidFill>
                <a:latin typeface="Arial" panose="020B0604020202020204" pitchFamily="34" charset="0"/>
                <a:cs typeface="Arial" panose="020B0604020202020204" pitchFamily="34" charset="0"/>
              </a:rPr>
              <a:t>(5, 6)</a:t>
            </a:r>
          </a:p>
          <a:p>
            <a:r>
              <a:rPr lang="en-US" sz="2800" b="1" dirty="0">
                <a:latin typeface="Arial" panose="020B0604020202020204" pitchFamily="34" charset="0"/>
                <a:cs typeface="Arial" panose="020B0604020202020204" pitchFamily="34" charset="0"/>
              </a:rPr>
              <a:t>7 horns of the Lamb   </a:t>
            </a:r>
            <a:r>
              <a:rPr lang="en-US" sz="2800" b="1" dirty="0">
                <a:solidFill>
                  <a:srgbClr val="C00000"/>
                </a:solidFill>
                <a:latin typeface="Arial" panose="020B0604020202020204" pitchFamily="34" charset="0"/>
                <a:cs typeface="Arial" panose="020B0604020202020204" pitchFamily="34" charset="0"/>
              </a:rPr>
              <a:t>(5)</a:t>
            </a:r>
          </a:p>
          <a:p>
            <a:r>
              <a:rPr lang="en-US" sz="2800" b="1" dirty="0">
                <a:latin typeface="Arial" panose="020B0604020202020204" pitchFamily="34" charset="0"/>
                <a:cs typeface="Arial" panose="020B0604020202020204" pitchFamily="34" charset="0"/>
              </a:rPr>
              <a:t>7 eyes of the lamb   </a:t>
            </a:r>
            <a:r>
              <a:rPr lang="en-US" sz="2800" b="1" dirty="0">
                <a:solidFill>
                  <a:srgbClr val="C00000"/>
                </a:solidFill>
                <a:latin typeface="Arial" panose="020B0604020202020204" pitchFamily="34" charset="0"/>
                <a:cs typeface="Arial" panose="020B0604020202020204" pitchFamily="34" charset="0"/>
              </a:rPr>
              <a:t>(5)</a:t>
            </a:r>
          </a:p>
          <a:p>
            <a:r>
              <a:rPr lang="en-US" sz="2800" b="1" dirty="0">
                <a:latin typeface="Arial" panose="020B0604020202020204" pitchFamily="34" charset="0"/>
                <a:cs typeface="Arial" panose="020B0604020202020204" pitchFamily="34" charset="0"/>
              </a:rPr>
              <a:t>7 angels   </a:t>
            </a:r>
            <a:r>
              <a:rPr lang="en-US" sz="2800" b="1" dirty="0">
                <a:solidFill>
                  <a:srgbClr val="C00000"/>
                </a:solidFill>
                <a:latin typeface="Arial" panose="020B0604020202020204" pitchFamily="34" charset="0"/>
                <a:cs typeface="Arial" panose="020B0604020202020204" pitchFamily="34" charset="0"/>
              </a:rPr>
              <a:t>(8, 10, 11, 15, 16, 17, 21)</a:t>
            </a:r>
          </a:p>
          <a:p>
            <a:r>
              <a:rPr lang="en-US" sz="2800" b="1" dirty="0">
                <a:latin typeface="Arial" panose="020B0604020202020204" pitchFamily="34" charset="0"/>
                <a:cs typeface="Arial" panose="020B0604020202020204" pitchFamily="34" charset="0"/>
              </a:rPr>
              <a:t>7 trumpets   </a:t>
            </a:r>
            <a:r>
              <a:rPr lang="en-US" sz="2800" b="1" dirty="0">
                <a:solidFill>
                  <a:srgbClr val="C00000"/>
                </a:solidFill>
                <a:latin typeface="Arial" panose="020B0604020202020204" pitchFamily="34" charset="0"/>
                <a:cs typeface="Arial" panose="020B0604020202020204" pitchFamily="34" charset="0"/>
              </a:rPr>
              <a:t>(6, 8)</a:t>
            </a:r>
          </a:p>
          <a:p>
            <a:r>
              <a:rPr lang="en-US" sz="2800" b="1" dirty="0">
                <a:latin typeface="Arial" panose="020B0604020202020204" pitchFamily="34" charset="0"/>
                <a:cs typeface="Arial" panose="020B0604020202020204" pitchFamily="34" charset="0"/>
              </a:rPr>
              <a:t>7 thunders   </a:t>
            </a:r>
            <a:r>
              <a:rPr lang="en-US" sz="2800" b="1" dirty="0">
                <a:solidFill>
                  <a:srgbClr val="C00000"/>
                </a:solidFill>
                <a:latin typeface="Arial" panose="020B0604020202020204" pitchFamily="34" charset="0"/>
                <a:cs typeface="Arial" panose="020B0604020202020204" pitchFamily="34" charset="0"/>
              </a:rPr>
              <a:t>(10)</a:t>
            </a:r>
          </a:p>
          <a:p>
            <a:r>
              <a:rPr lang="en-US" sz="2800" b="1" dirty="0">
                <a:latin typeface="Arial" panose="020B0604020202020204" pitchFamily="34" charset="0"/>
                <a:cs typeface="Arial" panose="020B0604020202020204" pitchFamily="34" charset="0"/>
              </a:rPr>
              <a:t>7 thousands slain in earthquake  </a:t>
            </a:r>
            <a:r>
              <a:rPr lang="en-US" sz="2800" b="1" dirty="0">
                <a:solidFill>
                  <a:srgbClr val="C00000"/>
                </a:solidFill>
                <a:latin typeface="Arial" panose="020B0604020202020204" pitchFamily="34" charset="0"/>
                <a:cs typeface="Arial" panose="020B0604020202020204" pitchFamily="34" charset="0"/>
              </a:rPr>
              <a:t>(11)</a:t>
            </a:r>
          </a:p>
          <a:p>
            <a:r>
              <a:rPr lang="en-US" sz="2800" b="1" dirty="0">
                <a:latin typeface="Arial" panose="020B0604020202020204" pitchFamily="34" charset="0"/>
                <a:cs typeface="Arial" panose="020B0604020202020204" pitchFamily="34" charset="0"/>
              </a:rPr>
              <a:t>7 heads of the dragon   </a:t>
            </a:r>
            <a:r>
              <a:rPr lang="en-US" sz="2800" b="1" dirty="0">
                <a:solidFill>
                  <a:srgbClr val="C00000"/>
                </a:solidFill>
                <a:latin typeface="Arial" panose="020B0604020202020204" pitchFamily="34" charset="0"/>
                <a:cs typeface="Arial" panose="020B0604020202020204" pitchFamily="34" charset="0"/>
              </a:rPr>
              <a:t>(12, 13, 17)</a:t>
            </a:r>
          </a:p>
        </p:txBody>
      </p:sp>
      <p:sp>
        <p:nvSpPr>
          <p:cNvPr id="11" name="TextBox 10">
            <a:extLst>
              <a:ext uri="{FF2B5EF4-FFF2-40B4-BE49-F238E27FC236}">
                <a16:creationId xmlns:a16="http://schemas.microsoft.com/office/drawing/2014/main" id="{D3B6F5E5-FF45-1DCF-6582-C1050E02A698}"/>
              </a:ext>
            </a:extLst>
          </p:cNvPr>
          <p:cNvSpPr txBox="1"/>
          <p:nvPr/>
        </p:nvSpPr>
        <p:spPr>
          <a:xfrm>
            <a:off x="6720276" y="654133"/>
            <a:ext cx="5486237" cy="3539430"/>
          </a:xfrm>
          <a:prstGeom prst="rect">
            <a:avLst/>
          </a:prstGeom>
          <a:solidFill>
            <a:schemeClr val="accent1">
              <a:lumMod val="20000"/>
              <a:lumOff val="80000"/>
            </a:schemeClr>
          </a:solidFill>
          <a:ln>
            <a:solidFill>
              <a:schemeClr val="accent1"/>
            </a:solidFill>
          </a:ln>
        </p:spPr>
        <p:txBody>
          <a:bodyPr wrap="square">
            <a:spAutoFit/>
          </a:bodyPr>
          <a:lstStyle/>
          <a:p>
            <a:r>
              <a:rPr lang="en-US" sz="2800" b="1" dirty="0">
                <a:latin typeface="Arial" panose="020B0604020202020204" pitchFamily="34" charset="0"/>
                <a:cs typeface="Arial" panose="020B0604020202020204" pitchFamily="34" charset="0"/>
              </a:rPr>
              <a:t>7 crowns   </a:t>
            </a:r>
            <a:r>
              <a:rPr lang="en-US" sz="2800" b="1" dirty="0">
                <a:solidFill>
                  <a:srgbClr val="C00000"/>
                </a:solidFill>
                <a:latin typeface="Arial" panose="020B0604020202020204" pitchFamily="34" charset="0"/>
                <a:cs typeface="Arial" panose="020B0604020202020204" pitchFamily="34" charset="0"/>
              </a:rPr>
              <a:t>(12)</a:t>
            </a:r>
          </a:p>
          <a:p>
            <a:r>
              <a:rPr lang="en-US" sz="2800" b="1" dirty="0">
                <a:latin typeface="Arial" panose="020B0604020202020204" pitchFamily="34" charset="0"/>
                <a:cs typeface="Arial" panose="020B0604020202020204" pitchFamily="34" charset="0"/>
              </a:rPr>
              <a:t>7 heads of the beast   </a:t>
            </a:r>
            <a:r>
              <a:rPr lang="en-US" sz="2800" b="1" dirty="0">
                <a:solidFill>
                  <a:srgbClr val="C00000"/>
                </a:solidFill>
                <a:latin typeface="Arial" panose="020B0604020202020204" pitchFamily="34" charset="0"/>
                <a:cs typeface="Arial" panose="020B0604020202020204" pitchFamily="34" charset="0"/>
              </a:rPr>
              <a:t>(13)</a:t>
            </a:r>
          </a:p>
          <a:p>
            <a:r>
              <a:rPr lang="en-US" sz="2800" b="1" dirty="0">
                <a:latin typeface="Arial" panose="020B0604020202020204" pitchFamily="34" charset="0"/>
                <a:cs typeface="Arial" panose="020B0604020202020204" pitchFamily="34" charset="0"/>
              </a:rPr>
              <a:t>7 final plagues   </a:t>
            </a:r>
            <a:r>
              <a:rPr lang="en-US" sz="2800" b="1" dirty="0">
                <a:solidFill>
                  <a:srgbClr val="C00000"/>
                </a:solidFill>
                <a:latin typeface="Arial" panose="020B0604020202020204" pitchFamily="34" charset="0"/>
                <a:cs typeface="Arial" panose="020B0604020202020204" pitchFamily="34" charset="0"/>
              </a:rPr>
              <a:t>(15)</a:t>
            </a:r>
          </a:p>
          <a:p>
            <a:r>
              <a:rPr lang="en-US" sz="2800" b="1" dirty="0">
                <a:latin typeface="Arial" panose="020B0604020202020204" pitchFamily="34" charset="0"/>
                <a:cs typeface="Arial" panose="020B0604020202020204" pitchFamily="34" charset="0"/>
              </a:rPr>
              <a:t>7 angels from temple   </a:t>
            </a:r>
            <a:r>
              <a:rPr lang="en-US" sz="2800" b="1" dirty="0">
                <a:solidFill>
                  <a:srgbClr val="C00000"/>
                </a:solidFill>
                <a:latin typeface="Arial" panose="020B0604020202020204" pitchFamily="34" charset="0"/>
                <a:cs typeface="Arial" panose="020B0604020202020204" pitchFamily="34" charset="0"/>
              </a:rPr>
              <a:t>(15)</a:t>
            </a:r>
          </a:p>
          <a:p>
            <a:r>
              <a:rPr lang="en-US" sz="2800" b="1" dirty="0">
                <a:latin typeface="Arial" panose="020B0604020202020204" pitchFamily="34" charset="0"/>
                <a:cs typeface="Arial" panose="020B0604020202020204" pitchFamily="34" charset="0"/>
              </a:rPr>
              <a:t>7 bowls of wrath   </a:t>
            </a:r>
            <a:r>
              <a:rPr lang="en-US" sz="2800" b="1" dirty="0">
                <a:solidFill>
                  <a:srgbClr val="C00000"/>
                </a:solidFill>
                <a:latin typeface="Arial" panose="020B0604020202020204" pitchFamily="34" charset="0"/>
                <a:cs typeface="Arial" panose="020B0604020202020204" pitchFamily="34" charset="0"/>
              </a:rPr>
              <a:t>(15,16,17,21)</a:t>
            </a:r>
          </a:p>
          <a:p>
            <a:r>
              <a:rPr lang="en-US" sz="2800" b="1" dirty="0">
                <a:latin typeface="Arial" panose="020B0604020202020204" pitchFamily="34" charset="0"/>
                <a:cs typeface="Arial" panose="020B0604020202020204" pitchFamily="34" charset="0"/>
              </a:rPr>
              <a:t>7 heads of scarlet beast   </a:t>
            </a:r>
            <a:r>
              <a:rPr lang="en-US" sz="2800" b="1" dirty="0">
                <a:solidFill>
                  <a:srgbClr val="C00000"/>
                </a:solidFill>
                <a:latin typeface="Arial" panose="020B0604020202020204" pitchFamily="34" charset="0"/>
                <a:cs typeface="Arial" panose="020B0604020202020204" pitchFamily="34" charset="0"/>
              </a:rPr>
              <a:t>(17)</a:t>
            </a:r>
          </a:p>
          <a:p>
            <a:r>
              <a:rPr lang="en-US" sz="2800" b="1" dirty="0">
                <a:latin typeface="Arial" panose="020B0604020202020204" pitchFamily="34" charset="0"/>
                <a:cs typeface="Arial" panose="020B0604020202020204" pitchFamily="34" charset="0"/>
              </a:rPr>
              <a:t>7 mountains / hills   </a:t>
            </a:r>
            <a:r>
              <a:rPr lang="en-US" sz="2800" b="1" dirty="0">
                <a:solidFill>
                  <a:srgbClr val="C00000"/>
                </a:solidFill>
                <a:latin typeface="Arial" panose="020B0604020202020204" pitchFamily="34" charset="0"/>
                <a:cs typeface="Arial" panose="020B0604020202020204" pitchFamily="34" charset="0"/>
              </a:rPr>
              <a:t>(17)</a:t>
            </a:r>
          </a:p>
          <a:p>
            <a:r>
              <a:rPr lang="en-US" sz="2800" b="1" dirty="0">
                <a:latin typeface="Arial" panose="020B0604020202020204" pitchFamily="34" charset="0"/>
                <a:cs typeface="Arial" panose="020B0604020202020204" pitchFamily="34" charset="0"/>
              </a:rPr>
              <a:t>7 kings + 1   </a:t>
            </a:r>
            <a:r>
              <a:rPr lang="en-US" sz="2800" b="1" dirty="0">
                <a:solidFill>
                  <a:srgbClr val="C00000"/>
                </a:solidFill>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369088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Numerology</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A67DD8F-337A-274A-8AE3-AEB96A027691}"/>
              </a:ext>
            </a:extLst>
          </p:cNvPr>
          <p:cNvSpPr txBox="1"/>
          <p:nvPr/>
        </p:nvSpPr>
        <p:spPr>
          <a:xfrm>
            <a:off x="1448091" y="651579"/>
            <a:ext cx="9213585" cy="4832092"/>
          </a:xfrm>
          <a:prstGeom prst="rect">
            <a:avLst/>
          </a:prstGeom>
          <a:noFill/>
        </p:spPr>
        <p:txBody>
          <a:bodyPr wrap="square" rtlCol="0">
            <a:spAutoFit/>
          </a:bodyPr>
          <a:lstStyle/>
          <a:p>
            <a:pPr marL="274320" indent="-27432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10</a:t>
            </a:r>
            <a:r>
              <a:rPr lang="en-US" sz="2800" b="1" dirty="0">
                <a:latin typeface="Arial" panose="020B0604020202020204" pitchFamily="34" charset="0"/>
                <a:cs typeface="Arial" panose="020B0604020202020204" pitchFamily="34" charset="0"/>
              </a:rPr>
              <a:t>  =  complete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Whole, All</a:t>
            </a:r>
          </a:p>
          <a:p>
            <a:pPr lvl="1"/>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12</a:t>
            </a:r>
            <a:r>
              <a:rPr lang="en-US" sz="2800" b="1" dirty="0">
                <a:latin typeface="Arial" panose="020B0604020202020204" pitchFamily="34" charset="0"/>
                <a:cs typeface="Arial" panose="020B0604020202020204" pitchFamily="34" charset="0"/>
              </a:rPr>
              <a:t>  =  God’s people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12 tribes of Israel</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12 Apostles</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12 Tribes + 12 Apostles = 24 “elders” of throne?</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Other theories of 24, also</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12  x 1000 = 12,000 per tribe</a:t>
            </a:r>
          </a:p>
          <a:p>
            <a:pPr marL="91440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(12 x 1000) x 12 Tribes = 144,000</a:t>
            </a:r>
          </a:p>
          <a:p>
            <a:pPr marL="914400" lvl="1" indent="-457200">
              <a:buFont typeface="Courier New" panose="02070309020205020404" pitchFamily="49" charset="0"/>
              <a:buChar char="o"/>
            </a:pP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30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AED9C-A063-D3B4-331C-FDACC889E4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AF791C-88A4-D2E1-C654-2A7DC3BC7DF9}"/>
              </a:ext>
            </a:extLst>
          </p:cNvPr>
          <p:cNvSpPr>
            <a:spLocks noGrp="1"/>
          </p:cNvSpPr>
          <p:nvPr>
            <p:ph type="sldNum" sz="quarter" idx="10"/>
          </p:nvPr>
        </p:nvSpPr>
        <p:spPr/>
        <p:txBody>
          <a:bodyPr/>
          <a:lstStyle/>
          <a:p>
            <a:fld id="{074AB93A-AEF6-4B2B-8015-AB1375F19FCF}" type="slidenum">
              <a:rPr lang="en-US" smtClean="0"/>
              <a:pPr/>
              <a:t>9</a:t>
            </a:fld>
            <a:endParaRPr lang="en-US"/>
          </a:p>
        </p:txBody>
      </p:sp>
      <p:sp>
        <p:nvSpPr>
          <p:cNvPr id="3" name="Title 1">
            <a:extLst>
              <a:ext uri="{FF2B5EF4-FFF2-40B4-BE49-F238E27FC236}">
                <a16:creationId xmlns:a16="http://schemas.microsoft.com/office/drawing/2014/main" id="{60D7AF06-6C7B-7680-3081-7BC06DC13D1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Numerology</a:t>
            </a:r>
          </a:p>
        </p:txBody>
      </p:sp>
      <p:sp>
        <p:nvSpPr>
          <p:cNvPr id="4" name="TextBox 3">
            <a:extLst>
              <a:ext uri="{FF2B5EF4-FFF2-40B4-BE49-F238E27FC236}">
                <a16:creationId xmlns:a16="http://schemas.microsoft.com/office/drawing/2014/main" id="{A4060757-147A-DCE1-B977-6F0FE4CADBC4}"/>
              </a:ext>
            </a:extLst>
          </p:cNvPr>
          <p:cNvSpPr txBox="1"/>
          <p:nvPr/>
        </p:nvSpPr>
        <p:spPr>
          <a:xfrm>
            <a:off x="2278163" y="651579"/>
            <a:ext cx="7553441" cy="4832092"/>
          </a:xfrm>
          <a:prstGeom prst="rect">
            <a:avLst/>
          </a:prstGeom>
          <a:noFill/>
        </p:spPr>
        <p:txBody>
          <a:bodyPr wrap="square" rtlCol="0">
            <a:spAutoFit/>
          </a:bodyPr>
          <a:lstStyle/>
          <a:p>
            <a:pPr marL="274320" indent="-27432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3 ½ </a:t>
            </a:r>
            <a:r>
              <a:rPr lang="en-US" sz="2800" b="1" dirty="0">
                <a:latin typeface="Arial" panose="020B0604020202020204" pitchFamily="34" charset="0"/>
                <a:cs typeface="Arial" panose="020B0604020202020204" pitchFamily="34" charset="0"/>
              </a:rPr>
              <a:t>years</a:t>
            </a:r>
            <a:endParaRPr lang="en-US" sz="2800" b="1" dirty="0">
              <a:solidFill>
                <a:srgbClr val="C00000"/>
              </a:solidFill>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42 months</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1,260 days</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Time, times, and a half time   (Ch. 12)</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Rev 12:6,14 - equals 1,260 days</a:t>
            </a:r>
          </a:p>
          <a:p>
            <a:pPr marL="914400" lvl="1" indent="-457200">
              <a:buFont typeface="Wingdings" panose="05000000000000000000" pitchFamily="2" charset="2"/>
              <a:buChar char="ü"/>
            </a:pPr>
            <a:r>
              <a:rPr lang="en-US" sz="2800" b="1" dirty="0">
                <a:latin typeface="Arial" panose="020B0604020202020204" pitchFamily="34" charset="0"/>
                <a:cs typeface="Arial" panose="020B0604020202020204" pitchFamily="34" charset="0"/>
              </a:rPr>
              <a:t>In books of Daniel and Revelation</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Context = unstable period of time</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Indicates persecution or slavery</a:t>
            </a:r>
          </a:p>
          <a:p>
            <a:pPr lvl="2"/>
            <a:endParaRPr lang="en-US" sz="2800" b="1" dirty="0">
              <a:latin typeface="Arial" panose="020B0604020202020204" pitchFamily="34" charset="0"/>
              <a:cs typeface="Arial" panose="020B0604020202020204" pitchFamily="34" charset="0"/>
            </a:endParaRPr>
          </a:p>
          <a:p>
            <a:pPr marL="274320" indent="-274320">
              <a:buFont typeface="Arial" panose="020B0604020202020204" pitchFamily="34" charset="0"/>
              <a:buChar char="•"/>
            </a:pPr>
            <a:r>
              <a:rPr lang="en-US" sz="2800" b="1" dirty="0">
                <a:solidFill>
                  <a:srgbClr val="C00000"/>
                </a:solidFill>
                <a:latin typeface="Arial" panose="020B0604020202020204" pitchFamily="34" charset="0"/>
                <a:cs typeface="Arial" panose="020B0604020202020204" pitchFamily="34" charset="0"/>
              </a:rPr>
              <a:t>1000</a:t>
            </a:r>
            <a:r>
              <a:rPr lang="en-US" sz="2800" b="1" dirty="0">
                <a:latin typeface="Arial" panose="020B0604020202020204" pitchFamily="34" charset="0"/>
                <a:cs typeface="Arial" panose="020B0604020202020204" pitchFamily="34" charset="0"/>
              </a:rPr>
              <a:t>  =  many</a:t>
            </a:r>
          </a:p>
          <a:p>
            <a:pPr lvl="1"/>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09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5983</TotalTime>
  <Words>1973</Words>
  <Application>Microsoft Office PowerPoint</Application>
  <PresentationFormat>Widescreen</PresentationFormat>
  <Paragraphs>372</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1415</cp:revision>
  <dcterms:created xsi:type="dcterms:W3CDTF">2017-05-11T18:36:00Z</dcterms:created>
  <dcterms:modified xsi:type="dcterms:W3CDTF">2024-03-02T02:27:39Z</dcterms:modified>
</cp:coreProperties>
</file>